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32735838" cy="43891200"/>
  <p:notesSz cx="6858000" cy="9144000"/>
  <p:defaultTextStyle>
    <a:defPPr>
      <a:defRPr lang="en-US"/>
    </a:defPPr>
    <a:lvl1pPr marL="0" algn="l" defTabSz="4507640" rtl="0" eaLnBrk="1" latinLnBrk="0" hangingPunct="1">
      <a:defRPr sz="8900" kern="1200">
        <a:solidFill>
          <a:schemeClr val="tx1"/>
        </a:solidFill>
        <a:latin typeface="+mn-lt"/>
        <a:ea typeface="+mn-ea"/>
        <a:cs typeface="+mn-cs"/>
      </a:defRPr>
    </a:lvl1pPr>
    <a:lvl2pPr marL="2253821" algn="l" defTabSz="4507640" rtl="0" eaLnBrk="1" latinLnBrk="0" hangingPunct="1">
      <a:defRPr sz="8900" kern="1200">
        <a:solidFill>
          <a:schemeClr val="tx1"/>
        </a:solidFill>
        <a:latin typeface="+mn-lt"/>
        <a:ea typeface="+mn-ea"/>
        <a:cs typeface="+mn-cs"/>
      </a:defRPr>
    </a:lvl2pPr>
    <a:lvl3pPr marL="4507640" algn="l" defTabSz="4507640" rtl="0" eaLnBrk="1" latinLnBrk="0" hangingPunct="1">
      <a:defRPr sz="8900" kern="1200">
        <a:solidFill>
          <a:schemeClr val="tx1"/>
        </a:solidFill>
        <a:latin typeface="+mn-lt"/>
        <a:ea typeface="+mn-ea"/>
        <a:cs typeface="+mn-cs"/>
      </a:defRPr>
    </a:lvl3pPr>
    <a:lvl4pPr marL="6761459" algn="l" defTabSz="4507640" rtl="0" eaLnBrk="1" latinLnBrk="0" hangingPunct="1">
      <a:defRPr sz="8900" kern="1200">
        <a:solidFill>
          <a:schemeClr val="tx1"/>
        </a:solidFill>
        <a:latin typeface="+mn-lt"/>
        <a:ea typeface="+mn-ea"/>
        <a:cs typeface="+mn-cs"/>
      </a:defRPr>
    </a:lvl4pPr>
    <a:lvl5pPr marL="9015279" algn="l" defTabSz="4507640" rtl="0" eaLnBrk="1" latinLnBrk="0" hangingPunct="1">
      <a:defRPr sz="8900" kern="1200">
        <a:solidFill>
          <a:schemeClr val="tx1"/>
        </a:solidFill>
        <a:latin typeface="+mn-lt"/>
        <a:ea typeface="+mn-ea"/>
        <a:cs typeface="+mn-cs"/>
      </a:defRPr>
    </a:lvl5pPr>
    <a:lvl6pPr marL="11269100" algn="l" defTabSz="4507640" rtl="0" eaLnBrk="1" latinLnBrk="0" hangingPunct="1">
      <a:defRPr sz="8900" kern="1200">
        <a:solidFill>
          <a:schemeClr val="tx1"/>
        </a:solidFill>
        <a:latin typeface="+mn-lt"/>
        <a:ea typeface="+mn-ea"/>
        <a:cs typeface="+mn-cs"/>
      </a:defRPr>
    </a:lvl6pPr>
    <a:lvl7pPr marL="13522921" algn="l" defTabSz="4507640" rtl="0" eaLnBrk="1" latinLnBrk="0" hangingPunct="1">
      <a:defRPr sz="8900" kern="1200">
        <a:solidFill>
          <a:schemeClr val="tx1"/>
        </a:solidFill>
        <a:latin typeface="+mn-lt"/>
        <a:ea typeface="+mn-ea"/>
        <a:cs typeface="+mn-cs"/>
      </a:defRPr>
    </a:lvl7pPr>
    <a:lvl8pPr marL="15776740" algn="l" defTabSz="4507640" rtl="0" eaLnBrk="1" latinLnBrk="0" hangingPunct="1">
      <a:defRPr sz="8900" kern="1200">
        <a:solidFill>
          <a:schemeClr val="tx1"/>
        </a:solidFill>
        <a:latin typeface="+mn-lt"/>
        <a:ea typeface="+mn-ea"/>
        <a:cs typeface="+mn-cs"/>
      </a:defRPr>
    </a:lvl8pPr>
    <a:lvl9pPr marL="18030561" algn="l" defTabSz="4507640" rtl="0" eaLnBrk="1" latinLnBrk="0" hangingPunct="1">
      <a:defRPr sz="8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425">
          <p15:clr>
            <a:srgbClr val="A4A3A4"/>
          </p15:clr>
        </p15:guide>
        <p15:guide id="2" orient="horz" pos="384">
          <p15:clr>
            <a:srgbClr val="A4A3A4"/>
          </p15:clr>
        </p15:guide>
        <p15:guide id="3" orient="horz" pos="26880">
          <p15:clr>
            <a:srgbClr val="A4A3A4"/>
          </p15:clr>
        </p15:guide>
        <p15:guide id="4" orient="horz">
          <p15:clr>
            <a:srgbClr val="A4A3A4"/>
          </p15:clr>
        </p15:guide>
        <p15:guide id="5" pos="434">
          <p15:clr>
            <a:srgbClr val="A4A3A4"/>
          </p15:clr>
        </p15:guide>
        <p15:guide id="6" pos="2019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.KOTOULAS" initials="AK" lastIdx="2" clrIdx="0"/>
  <p:cmAuthor id="1" name="A.KOTOULAS" initials="HELP" lastIdx="1" clrIdx="1"/>
  <p:cmAuthor id="2" name="A.KOTOULAS" initials="HELP - " lastIdx="1" clrIdx="2"/>
  <p:cmAuthor id="3" name="PosterPresentations.com - 510.649.3001" initials="HELP - " lastIdx="1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99FF"/>
    <a:srgbClr val="660033"/>
    <a:srgbClr val="990033"/>
    <a:srgbClr val="CC0000"/>
    <a:srgbClr val="009999"/>
    <a:srgbClr val="00CC99"/>
    <a:srgbClr val="CC6600"/>
    <a:srgbClr val="0000FF"/>
    <a:srgbClr val="CC3399"/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08" autoAdjust="0"/>
    <p:restoredTop sz="94070" autoAdjust="0"/>
  </p:normalViewPr>
  <p:slideViewPr>
    <p:cSldViewPr snapToGrid="0" showGuides="1">
      <p:cViewPr>
        <p:scale>
          <a:sx n="30" d="100"/>
          <a:sy n="30" d="100"/>
        </p:scale>
        <p:origin x="1278" y="-924"/>
      </p:cViewPr>
      <p:guideLst>
        <p:guide orient="horz" pos="4425"/>
        <p:guide orient="horz" pos="384"/>
        <p:guide orient="horz" pos="26880"/>
        <p:guide orient="horz"/>
        <p:guide pos="434"/>
        <p:guide pos="2019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83" d="100"/>
          <a:sy n="83" d="100"/>
        </p:scale>
        <p:origin x="-2730" y="-84"/>
      </p:cViewPr>
      <p:guideLst>
        <p:guide orient="horz" pos="2880"/>
        <p:guide pos="2160"/>
      </p:guideLst>
    </p:cSldViewPr>
  </p:notesViewPr>
  <p:gridSpacing cx="38100" cy="3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58C5BC-9A70-462C-B28D-9600239EAC64}" type="datetimeFigureOut">
              <a:rPr lang="en-US" smtClean="0"/>
              <a:pPr/>
              <a:t>5/21/2019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C131B7-05CA-4AEE-9267-6D0ED4DC84F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62194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CC2317-6751-4CD4-9995-8782DD78E936}" type="datetimeFigureOut">
              <a:rPr lang="en-US" smtClean="0"/>
              <a:pPr/>
              <a:t>5/21/2019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51063" y="685800"/>
            <a:ext cx="255587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A1A87D-CAF7-4BDC-A0D3-C0DBEDE8161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0680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07640" rtl="0" eaLnBrk="1" latinLnBrk="0" hangingPunct="1">
      <a:defRPr sz="6000" kern="1200">
        <a:solidFill>
          <a:schemeClr val="tx1"/>
        </a:solidFill>
        <a:latin typeface="+mn-lt"/>
        <a:ea typeface="+mn-ea"/>
        <a:cs typeface="+mn-cs"/>
      </a:defRPr>
    </a:lvl1pPr>
    <a:lvl2pPr marL="2253821" algn="l" defTabSz="4507640" rtl="0" eaLnBrk="1" latinLnBrk="0" hangingPunct="1">
      <a:defRPr sz="6000" kern="1200">
        <a:solidFill>
          <a:schemeClr val="tx1"/>
        </a:solidFill>
        <a:latin typeface="+mn-lt"/>
        <a:ea typeface="+mn-ea"/>
        <a:cs typeface="+mn-cs"/>
      </a:defRPr>
    </a:lvl2pPr>
    <a:lvl3pPr marL="4507640" algn="l" defTabSz="4507640" rtl="0" eaLnBrk="1" latinLnBrk="0" hangingPunct="1">
      <a:defRPr sz="6000" kern="1200">
        <a:solidFill>
          <a:schemeClr val="tx1"/>
        </a:solidFill>
        <a:latin typeface="+mn-lt"/>
        <a:ea typeface="+mn-ea"/>
        <a:cs typeface="+mn-cs"/>
      </a:defRPr>
    </a:lvl3pPr>
    <a:lvl4pPr marL="6761459" algn="l" defTabSz="4507640" rtl="0" eaLnBrk="1" latinLnBrk="0" hangingPunct="1">
      <a:defRPr sz="6000" kern="1200">
        <a:solidFill>
          <a:schemeClr val="tx1"/>
        </a:solidFill>
        <a:latin typeface="+mn-lt"/>
        <a:ea typeface="+mn-ea"/>
        <a:cs typeface="+mn-cs"/>
      </a:defRPr>
    </a:lvl4pPr>
    <a:lvl5pPr marL="9015279" algn="l" defTabSz="4507640" rtl="0" eaLnBrk="1" latinLnBrk="0" hangingPunct="1">
      <a:defRPr sz="6000" kern="1200">
        <a:solidFill>
          <a:schemeClr val="tx1"/>
        </a:solidFill>
        <a:latin typeface="+mn-lt"/>
        <a:ea typeface="+mn-ea"/>
        <a:cs typeface="+mn-cs"/>
      </a:defRPr>
    </a:lvl5pPr>
    <a:lvl6pPr marL="11269100" algn="l" defTabSz="4507640" rtl="0" eaLnBrk="1" latinLnBrk="0" hangingPunct="1">
      <a:defRPr sz="6000" kern="1200">
        <a:solidFill>
          <a:schemeClr val="tx1"/>
        </a:solidFill>
        <a:latin typeface="+mn-lt"/>
        <a:ea typeface="+mn-ea"/>
        <a:cs typeface="+mn-cs"/>
      </a:defRPr>
    </a:lvl6pPr>
    <a:lvl7pPr marL="13522921" algn="l" defTabSz="4507640" rtl="0" eaLnBrk="1" latinLnBrk="0" hangingPunct="1">
      <a:defRPr sz="6000" kern="1200">
        <a:solidFill>
          <a:schemeClr val="tx1"/>
        </a:solidFill>
        <a:latin typeface="+mn-lt"/>
        <a:ea typeface="+mn-ea"/>
        <a:cs typeface="+mn-cs"/>
      </a:defRPr>
    </a:lvl7pPr>
    <a:lvl8pPr marL="15776740" algn="l" defTabSz="4507640" rtl="0" eaLnBrk="1" latinLnBrk="0" hangingPunct="1">
      <a:defRPr sz="6000" kern="1200">
        <a:solidFill>
          <a:schemeClr val="tx1"/>
        </a:solidFill>
        <a:latin typeface="+mn-lt"/>
        <a:ea typeface="+mn-ea"/>
        <a:cs typeface="+mn-cs"/>
      </a:defRPr>
    </a:lvl8pPr>
    <a:lvl9pPr marL="18030561" algn="l" defTabSz="4507640" rtl="0" eaLnBrk="1" latinLnBrk="0" hangingPunct="1">
      <a:defRPr sz="6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A1A87D-CAF7-4BDC-A0D3-C0DBEDE81619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24299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tandard 4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Text Placeholder 76"/>
          <p:cNvSpPr>
            <a:spLocks noGrp="1"/>
          </p:cNvSpPr>
          <p:nvPr>
            <p:ph type="body" sz="quarter" idx="153" hasCustomPrompt="1"/>
          </p:nvPr>
        </p:nvSpPr>
        <p:spPr>
          <a:xfrm>
            <a:off x="4446588" y="580236"/>
            <a:ext cx="23842662" cy="2380923"/>
          </a:xfrm>
          <a:prstGeom prst="rect">
            <a:avLst/>
          </a:prstGeom>
        </p:spPr>
        <p:txBody>
          <a:bodyPr anchor="t" anchorCtr="1">
            <a:normAutofit/>
          </a:bodyPr>
          <a:lstStyle>
            <a:lvl1pPr marL="0" indent="0" algn="ctr">
              <a:buFontTx/>
              <a:buNone/>
              <a:defRPr sz="13800">
                <a:solidFill>
                  <a:schemeClr val="bg1"/>
                </a:solidFill>
                <a:latin typeface="+mj-lt"/>
              </a:defRPr>
            </a:lvl1pPr>
            <a:lvl2pPr>
              <a:buFontTx/>
              <a:buNone/>
              <a:defRPr sz="7200"/>
            </a:lvl2pPr>
            <a:lvl3pPr>
              <a:buFontTx/>
              <a:buNone/>
              <a:defRPr sz="7200"/>
            </a:lvl3pPr>
            <a:lvl4pPr>
              <a:buFontTx/>
              <a:buNone/>
              <a:defRPr sz="7200"/>
            </a:lvl4pPr>
            <a:lvl5pPr>
              <a:buFontTx/>
              <a:buNone/>
              <a:defRPr sz="7200"/>
            </a:lvl5pPr>
          </a:lstStyle>
          <a:p>
            <a:pPr lvl="0"/>
            <a:r>
              <a:rPr lang="en-US" dirty="0" smtClean="0"/>
              <a:t>Click here to add title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6"/>
          <p:cNvSpPr>
            <a:spLocks noChangeArrowheads="1"/>
          </p:cNvSpPr>
          <p:nvPr/>
        </p:nvSpPr>
        <p:spPr bwMode="auto">
          <a:xfrm>
            <a:off x="0" y="0"/>
            <a:ext cx="32735838" cy="640080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3910" tIns="46954" rIns="93910" bIns="46954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8" name="Rectangle 33"/>
          <p:cNvSpPr>
            <a:spLocks noChangeArrowheads="1"/>
          </p:cNvSpPr>
          <p:nvPr/>
        </p:nvSpPr>
        <p:spPr bwMode="auto">
          <a:xfrm>
            <a:off x="681998" y="7010402"/>
            <a:ext cx="31368292" cy="35661600"/>
          </a:xfrm>
          <a:prstGeom prst="roundRect">
            <a:avLst>
              <a:gd name="adj" fmla="val 1727"/>
            </a:avLst>
          </a:prstGeom>
          <a:solidFill>
            <a:schemeClr val="bg1">
              <a:lumMod val="95000"/>
            </a:schemeClr>
          </a:solidFill>
          <a:ln w="952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lIns="93910" tIns="46954" rIns="93910" bIns="46954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0" y="6407153"/>
            <a:ext cx="32735838" cy="20319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52400">
            <a:noFill/>
            <a:miter lim="800000"/>
            <a:headEnd/>
            <a:tailEnd/>
          </a:ln>
          <a:effectLst/>
        </p:spPr>
        <p:txBody>
          <a:bodyPr wrap="none" lIns="93910" tIns="46954" rIns="93910" bIns="46954" anchor="ctr"/>
          <a:lstStyle/>
          <a:p>
            <a:pPr>
              <a:defRPr/>
            </a:pP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timing>
    <p:tnLst>
      <p:par>
        <p:cTn id="1" dur="indefinite" restart="never" nodeType="tmRoot"/>
      </p:par>
    </p:tnLst>
  </p:timing>
  <p:txStyles>
    <p:titleStyle>
      <a:lvl1pPr algn="ctr" defTabSz="4507640" rtl="0" eaLnBrk="1" latinLnBrk="0" hangingPunct="1">
        <a:spcBef>
          <a:spcPct val="0"/>
        </a:spcBef>
        <a:buNone/>
        <a:defRPr sz="9000" kern="1200">
          <a:solidFill>
            <a:schemeClr val="bg1"/>
          </a:solidFill>
          <a:latin typeface="Trebuchet MS" pitchFamily="34" charset="0"/>
          <a:ea typeface="+mj-ea"/>
          <a:cs typeface="+mj-cs"/>
        </a:defRPr>
      </a:lvl1pPr>
    </p:titleStyle>
    <p:bodyStyle>
      <a:lvl1pPr marL="1690365" indent="-1690365" algn="l" defTabSz="4507640" rtl="0" eaLnBrk="1" latinLnBrk="0" hangingPunct="1">
        <a:spcBef>
          <a:spcPct val="20000"/>
        </a:spcBef>
        <a:buFont typeface="Arial" pitchFamily="34" charset="0"/>
        <a:buChar char="•"/>
        <a:defRPr sz="15800" kern="1200">
          <a:solidFill>
            <a:schemeClr val="tx1"/>
          </a:solidFill>
          <a:latin typeface="+mn-lt"/>
          <a:ea typeface="+mn-ea"/>
          <a:cs typeface="+mn-cs"/>
        </a:defRPr>
      </a:lvl1pPr>
      <a:lvl2pPr marL="3662457" indent="-1408637" algn="l" defTabSz="4507640" rtl="0" eaLnBrk="1" latinLnBrk="0" hangingPunct="1">
        <a:spcBef>
          <a:spcPct val="20000"/>
        </a:spcBef>
        <a:buFont typeface="Arial" pitchFamily="34" charset="0"/>
        <a:buChar char="–"/>
        <a:defRPr sz="13900" kern="1200">
          <a:solidFill>
            <a:schemeClr val="tx1"/>
          </a:solidFill>
          <a:latin typeface="+mn-lt"/>
          <a:ea typeface="+mn-ea"/>
          <a:cs typeface="+mn-cs"/>
        </a:defRPr>
      </a:lvl2pPr>
      <a:lvl3pPr marL="5634551" indent="-1126911" algn="l" defTabSz="4507640" rtl="0" eaLnBrk="1" latinLnBrk="0" hangingPunct="1">
        <a:spcBef>
          <a:spcPct val="20000"/>
        </a:spcBef>
        <a:buFont typeface="Arial" pitchFamily="34" charset="0"/>
        <a:buChar char="•"/>
        <a:defRPr sz="11900" kern="1200">
          <a:solidFill>
            <a:schemeClr val="tx1"/>
          </a:solidFill>
          <a:latin typeface="+mn-lt"/>
          <a:ea typeface="+mn-ea"/>
          <a:cs typeface="+mn-cs"/>
        </a:defRPr>
      </a:lvl3pPr>
      <a:lvl4pPr marL="7888370" indent="-1126911" algn="l" defTabSz="4507640" rtl="0" eaLnBrk="1" latinLnBrk="0" hangingPunct="1">
        <a:spcBef>
          <a:spcPct val="20000"/>
        </a:spcBef>
        <a:buFont typeface="Arial" pitchFamily="34" charset="0"/>
        <a:buChar char="–"/>
        <a:defRPr sz="9900" kern="1200">
          <a:solidFill>
            <a:schemeClr val="tx1"/>
          </a:solidFill>
          <a:latin typeface="+mn-lt"/>
          <a:ea typeface="+mn-ea"/>
          <a:cs typeface="+mn-cs"/>
        </a:defRPr>
      </a:lvl4pPr>
      <a:lvl5pPr marL="10142189" indent="-1126911" algn="l" defTabSz="4507640" rtl="0" eaLnBrk="1" latinLnBrk="0" hangingPunct="1">
        <a:spcBef>
          <a:spcPct val="20000"/>
        </a:spcBef>
        <a:buFont typeface="Arial" pitchFamily="34" charset="0"/>
        <a:buChar char="»"/>
        <a:defRPr sz="9900" kern="1200">
          <a:solidFill>
            <a:schemeClr val="tx1"/>
          </a:solidFill>
          <a:latin typeface="+mn-lt"/>
          <a:ea typeface="+mn-ea"/>
          <a:cs typeface="+mn-cs"/>
        </a:defRPr>
      </a:lvl5pPr>
      <a:lvl6pPr marL="12396010" indent="-1126911" algn="l" defTabSz="4507640" rtl="0" eaLnBrk="1" latinLnBrk="0" hangingPunct="1">
        <a:spcBef>
          <a:spcPct val="20000"/>
        </a:spcBef>
        <a:buFont typeface="Arial" pitchFamily="34" charset="0"/>
        <a:buChar char="•"/>
        <a:defRPr sz="9900" kern="1200">
          <a:solidFill>
            <a:schemeClr val="tx1"/>
          </a:solidFill>
          <a:latin typeface="+mn-lt"/>
          <a:ea typeface="+mn-ea"/>
          <a:cs typeface="+mn-cs"/>
        </a:defRPr>
      </a:lvl6pPr>
      <a:lvl7pPr marL="14649828" indent="-1126911" algn="l" defTabSz="4507640" rtl="0" eaLnBrk="1" latinLnBrk="0" hangingPunct="1">
        <a:spcBef>
          <a:spcPct val="20000"/>
        </a:spcBef>
        <a:buFont typeface="Arial" pitchFamily="34" charset="0"/>
        <a:buChar char="•"/>
        <a:defRPr sz="9900" kern="1200">
          <a:solidFill>
            <a:schemeClr val="tx1"/>
          </a:solidFill>
          <a:latin typeface="+mn-lt"/>
          <a:ea typeface="+mn-ea"/>
          <a:cs typeface="+mn-cs"/>
        </a:defRPr>
      </a:lvl7pPr>
      <a:lvl8pPr marL="16903649" indent="-1126911" algn="l" defTabSz="4507640" rtl="0" eaLnBrk="1" latinLnBrk="0" hangingPunct="1">
        <a:spcBef>
          <a:spcPct val="20000"/>
        </a:spcBef>
        <a:buFont typeface="Arial" pitchFamily="34" charset="0"/>
        <a:buChar char="•"/>
        <a:defRPr sz="9900" kern="1200">
          <a:solidFill>
            <a:schemeClr val="tx1"/>
          </a:solidFill>
          <a:latin typeface="+mn-lt"/>
          <a:ea typeface="+mn-ea"/>
          <a:cs typeface="+mn-cs"/>
        </a:defRPr>
      </a:lvl8pPr>
      <a:lvl9pPr marL="19157469" indent="-1126911" algn="l" defTabSz="4507640" rtl="0" eaLnBrk="1" latinLnBrk="0" hangingPunct="1">
        <a:spcBef>
          <a:spcPct val="20000"/>
        </a:spcBef>
        <a:buFont typeface="Arial" pitchFamily="34" charset="0"/>
        <a:buChar char="•"/>
        <a:defRPr sz="9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07640" rtl="0" eaLnBrk="1" latinLnBrk="0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1pPr>
      <a:lvl2pPr marL="2253821" algn="l" defTabSz="4507640" rtl="0" eaLnBrk="1" latinLnBrk="0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2pPr>
      <a:lvl3pPr marL="4507640" algn="l" defTabSz="4507640" rtl="0" eaLnBrk="1" latinLnBrk="0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3pPr>
      <a:lvl4pPr marL="6761459" algn="l" defTabSz="4507640" rtl="0" eaLnBrk="1" latinLnBrk="0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4pPr>
      <a:lvl5pPr marL="9015279" algn="l" defTabSz="4507640" rtl="0" eaLnBrk="1" latinLnBrk="0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5pPr>
      <a:lvl6pPr marL="11269100" algn="l" defTabSz="4507640" rtl="0" eaLnBrk="1" latinLnBrk="0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6pPr>
      <a:lvl7pPr marL="13522921" algn="l" defTabSz="4507640" rtl="0" eaLnBrk="1" latinLnBrk="0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7pPr>
      <a:lvl8pPr marL="15776740" algn="l" defTabSz="4507640" rtl="0" eaLnBrk="1" latinLnBrk="0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8pPr>
      <a:lvl9pPr marL="18030561" algn="l" defTabSz="4507640" rtl="0" eaLnBrk="1" latinLnBrk="0" hangingPunct="1">
        <a:defRPr sz="8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41343" y="4792374"/>
            <a:ext cx="1934343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chemeClr val="bg1"/>
                </a:solidFill>
              </a:rPr>
              <a:t>Sandeep Torgal, </a:t>
            </a:r>
            <a:r>
              <a:rPr lang="en-US" altLang="en-US" sz="4800" b="1" dirty="0" smtClean="0">
                <a:solidFill>
                  <a:schemeClr val="bg1"/>
                </a:solidFill>
              </a:rPr>
              <a:t>Anand Kumaraswamy</a:t>
            </a:r>
            <a:r>
              <a:rPr lang="en-US" sz="4800" b="1" dirty="0" smtClean="0">
                <a:solidFill>
                  <a:schemeClr val="bg1"/>
                </a:solidFill>
              </a:rPr>
              <a:t> </a:t>
            </a:r>
            <a:r>
              <a:rPr lang="en-US" sz="4800" b="1" dirty="0">
                <a:solidFill>
                  <a:schemeClr val="bg1"/>
                </a:solidFill>
              </a:rPr>
              <a:t>— </a:t>
            </a:r>
            <a:r>
              <a:rPr lang="en-US" sz="4800" b="1" dirty="0" smtClean="0">
                <a:solidFill>
                  <a:schemeClr val="bg1"/>
                </a:solidFill>
              </a:rPr>
              <a:t>GLOBALFOUNDRIES &amp; Avera Semi</a:t>
            </a:r>
            <a:br>
              <a:rPr lang="en-US" sz="4800" b="1" dirty="0" smtClean="0">
                <a:solidFill>
                  <a:schemeClr val="bg1"/>
                </a:solidFill>
              </a:rPr>
            </a:br>
            <a:r>
              <a:rPr lang="en-US" altLang="en-US" sz="4800" b="1" dirty="0" smtClean="0">
                <a:solidFill>
                  <a:schemeClr val="bg1"/>
                </a:solidFill>
              </a:rPr>
              <a:t>Fady Fouad, Gurpreet Singh Lamba, Jeff </a:t>
            </a:r>
            <a:r>
              <a:rPr lang="en-US" altLang="en-US" sz="4800" b="1" dirty="0" smtClean="0">
                <a:solidFill>
                  <a:schemeClr val="bg1"/>
                </a:solidFill>
              </a:rPr>
              <a:t>Wilson </a:t>
            </a:r>
            <a:r>
              <a:rPr lang="en-US" sz="4800" b="1" dirty="0" smtClean="0">
                <a:solidFill>
                  <a:schemeClr val="bg1"/>
                </a:solidFill>
              </a:rPr>
              <a:t>— </a:t>
            </a:r>
            <a:r>
              <a:rPr lang="en-US" sz="4800" b="1" dirty="0" smtClean="0">
                <a:solidFill>
                  <a:schemeClr val="bg1"/>
                </a:solidFill>
              </a:rPr>
              <a:t>Mentor Graphics</a:t>
            </a:r>
            <a:endParaRPr lang="en-US" sz="4800" b="1" i="1" dirty="0" smtClean="0">
              <a:solidFill>
                <a:schemeClr val="bg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426933"/>
            <a:ext cx="32735839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800" b="1" dirty="0" smtClean="0">
                <a:solidFill>
                  <a:schemeClr val="bg1"/>
                </a:solidFill>
              </a:rPr>
              <a:t>Tackling the increasing </a:t>
            </a:r>
            <a:r>
              <a:rPr lang="en-US" sz="8800" b="1" dirty="0" smtClean="0">
                <a:solidFill>
                  <a:schemeClr val="bg1"/>
                </a:solidFill>
              </a:rPr>
              <a:t>challenge of </a:t>
            </a:r>
            <a:r>
              <a:rPr lang="en-US" sz="8800" b="1" dirty="0" smtClean="0">
                <a:solidFill>
                  <a:schemeClr val="bg1"/>
                </a:solidFill>
              </a:rPr>
              <a:t>IR drop &amp; EM </a:t>
            </a:r>
            <a:r>
              <a:rPr lang="en-US" sz="8800" b="1" dirty="0" smtClean="0">
                <a:solidFill>
                  <a:schemeClr val="bg1"/>
                </a:solidFill>
              </a:rPr>
              <a:t>fails</a:t>
            </a:r>
            <a:br>
              <a:rPr lang="en-US" sz="8800" b="1" dirty="0" smtClean="0">
                <a:solidFill>
                  <a:schemeClr val="bg1"/>
                </a:solidFill>
              </a:rPr>
            </a:br>
            <a:r>
              <a:rPr lang="en-US" sz="8800" b="1" dirty="0" smtClean="0">
                <a:solidFill>
                  <a:schemeClr val="bg1"/>
                </a:solidFill>
              </a:rPr>
              <a:t>in </a:t>
            </a:r>
            <a:r>
              <a:rPr lang="en-US" sz="8800" b="1" dirty="0" smtClean="0">
                <a:solidFill>
                  <a:schemeClr val="bg1"/>
                </a:solidFill>
              </a:rPr>
              <a:t>advanced </a:t>
            </a:r>
            <a:r>
              <a:rPr lang="en-US" sz="8800" b="1" dirty="0" smtClean="0">
                <a:solidFill>
                  <a:schemeClr val="bg1"/>
                </a:solidFill>
              </a:rPr>
              <a:t>technologies</a:t>
            </a:r>
            <a:br>
              <a:rPr lang="en-US" sz="8800" b="1" dirty="0" smtClean="0">
                <a:solidFill>
                  <a:schemeClr val="bg1"/>
                </a:solidFill>
              </a:rPr>
            </a:br>
            <a:r>
              <a:rPr lang="en-US" sz="8800" b="1" dirty="0" smtClean="0">
                <a:solidFill>
                  <a:schemeClr val="bg1"/>
                </a:solidFill>
              </a:rPr>
              <a:t>with </a:t>
            </a:r>
            <a:r>
              <a:rPr lang="en-US" sz="8800" b="1" dirty="0" smtClean="0">
                <a:solidFill>
                  <a:schemeClr val="bg1"/>
                </a:solidFill>
              </a:rPr>
              <a:t>a push-button solutio</a:t>
            </a:r>
            <a:r>
              <a:rPr lang="en-US" sz="8000" b="1" dirty="0" smtClean="0">
                <a:solidFill>
                  <a:schemeClr val="bg1"/>
                </a:solidFill>
              </a:rPr>
              <a:t>n</a:t>
            </a:r>
            <a:endParaRPr lang="en-US" sz="8000" b="1" dirty="0">
              <a:solidFill>
                <a:schemeClr val="bg1"/>
              </a:solidFill>
            </a:endParaRPr>
          </a:p>
        </p:txBody>
      </p:sp>
      <p:sp>
        <p:nvSpPr>
          <p:cNvPr id="28" name="Rectangle 3"/>
          <p:cNvSpPr>
            <a:spLocks noChangeArrowheads="1"/>
          </p:cNvSpPr>
          <p:nvPr/>
        </p:nvSpPr>
        <p:spPr bwMode="auto">
          <a:xfrm>
            <a:off x="0" y="0"/>
            <a:ext cx="32735838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24" name="Rectangle 4"/>
          <p:cNvSpPr>
            <a:spLocks noChangeArrowheads="1"/>
          </p:cNvSpPr>
          <p:nvPr/>
        </p:nvSpPr>
        <p:spPr bwMode="auto">
          <a:xfrm>
            <a:off x="152400" y="152400"/>
            <a:ext cx="32735838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33" name="TextBox 232"/>
          <p:cNvSpPr txBox="1"/>
          <p:nvPr/>
        </p:nvSpPr>
        <p:spPr>
          <a:xfrm>
            <a:off x="2197983" y="7212308"/>
            <a:ext cx="28339873" cy="2200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 smtClean="0">
                <a:solidFill>
                  <a:schemeClr val="accent6">
                    <a:lumMod val="75000"/>
                  </a:schemeClr>
                </a:solidFill>
              </a:rPr>
              <a:t>Motivation</a:t>
            </a:r>
            <a:endParaRPr lang="en-US" sz="7200" b="1" dirty="0">
              <a:solidFill>
                <a:schemeClr val="accent6">
                  <a:lumMod val="75000"/>
                </a:schemeClr>
              </a:solidFill>
            </a:endParaRPr>
          </a:p>
          <a:p>
            <a:pPr algn="ctr" defTabSz="228600"/>
            <a:r>
              <a:rPr lang="en-US" sz="6400" b="1" dirty="0" smtClean="0"/>
              <a:t>Power structure design </a:t>
            </a:r>
            <a:r>
              <a:rPr lang="en-US" sz="6400" b="1" dirty="0" smtClean="0"/>
              <a:t>is becoming </a:t>
            </a:r>
            <a:r>
              <a:rPr lang="en-US" sz="6400" b="1" dirty="0" smtClean="0"/>
              <a:t>more challenging with advanced technologies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26882070" y="3228520"/>
            <a:ext cx="5417831" cy="2833230"/>
            <a:chOff x="26882070" y="2967520"/>
            <a:chExt cx="5417831" cy="283323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325866" y="4513878"/>
              <a:ext cx="4530239" cy="1286872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882070" y="2967520"/>
              <a:ext cx="5417831" cy="1261113"/>
            </a:xfrm>
            <a:prstGeom prst="rect">
              <a:avLst/>
            </a:prstGeom>
          </p:spPr>
        </p:pic>
      </p:grpSp>
      <p:grpSp>
        <p:nvGrpSpPr>
          <p:cNvPr id="25" name="Group 24"/>
          <p:cNvGrpSpPr/>
          <p:nvPr/>
        </p:nvGrpSpPr>
        <p:grpSpPr>
          <a:xfrm>
            <a:off x="1663751" y="10204164"/>
            <a:ext cx="29408337" cy="3462486"/>
            <a:chOff x="1630105" y="10204164"/>
            <a:chExt cx="29408337" cy="3462486"/>
          </a:xfrm>
        </p:grpSpPr>
        <p:sp>
          <p:nvSpPr>
            <p:cNvPr id="138" name="TextBox 137"/>
            <p:cNvSpPr txBox="1"/>
            <p:nvPr/>
          </p:nvSpPr>
          <p:spPr>
            <a:xfrm>
              <a:off x="1630105" y="10204164"/>
              <a:ext cx="12384638" cy="34624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0" b="1" dirty="0" smtClean="0">
                  <a:solidFill>
                    <a:schemeClr val="accent6">
                      <a:lumMod val="75000"/>
                    </a:schemeClr>
                  </a:solidFill>
                </a:rPr>
                <a:t>Objective</a:t>
              </a:r>
              <a:endParaRPr lang="en-US" sz="6000" b="1" dirty="0">
                <a:solidFill>
                  <a:schemeClr val="accent6">
                    <a:lumMod val="75000"/>
                  </a:schemeClr>
                </a:solidFill>
              </a:endParaRPr>
            </a:p>
            <a:p>
              <a:pPr marL="457200" indent="-457200" algn="just" defTabSz="228600">
                <a:spcBef>
                  <a:spcPts val="600"/>
                </a:spcBef>
                <a:buClr>
                  <a:schemeClr val="accent6"/>
                </a:buClr>
                <a:buFont typeface="Arial" panose="020B0604020202020204" pitchFamily="34" charset="0"/>
                <a:buChar char="•"/>
              </a:pPr>
              <a:r>
                <a:rPr lang="en-US" sz="4800" dirty="0" smtClean="0"/>
                <a:t>Easy, automated flow </a:t>
              </a:r>
              <a:r>
                <a:rPr lang="en-US" sz="4800" dirty="0" smtClean="0"/>
                <a:t>to lower resistance</a:t>
              </a:r>
            </a:p>
            <a:p>
              <a:pPr marL="1143000" lvl="1" indent="-685800" algn="just" defTabSz="228600">
                <a:spcBef>
                  <a:spcPts val="600"/>
                </a:spcBef>
                <a:buClr>
                  <a:schemeClr val="accent6"/>
                </a:buClr>
                <a:buSzPct val="80000"/>
                <a:buFont typeface="Wingdings" panose="05000000000000000000" pitchFamily="2" charset="2"/>
                <a:buChar char="Ø"/>
              </a:pPr>
              <a:r>
                <a:rPr lang="en-US" sz="4800" dirty="0" smtClean="0"/>
                <a:t>Metal width pre-determined</a:t>
              </a:r>
            </a:p>
            <a:p>
              <a:pPr marL="1143000" lvl="1" indent="-685800" algn="just" defTabSz="228600">
                <a:spcBef>
                  <a:spcPts val="600"/>
                </a:spcBef>
                <a:buClr>
                  <a:schemeClr val="accent6"/>
                </a:buClr>
                <a:buSzPct val="80000"/>
                <a:buFont typeface="Wingdings" panose="05000000000000000000" pitchFamily="2" charset="2"/>
                <a:buChar char="Ø"/>
              </a:pPr>
              <a:r>
                <a:rPr lang="en-US" sz="4800" dirty="0" smtClean="0"/>
                <a:t>Best approach = insert additional vias</a:t>
              </a:r>
              <a:endParaRPr lang="en-US" sz="4800" dirty="0"/>
            </a:p>
          </p:txBody>
        </p:sp>
        <p:sp>
          <p:nvSpPr>
            <p:cNvPr id="139" name="TextBox 138"/>
            <p:cNvSpPr txBox="1"/>
            <p:nvPr/>
          </p:nvSpPr>
          <p:spPr>
            <a:xfrm>
              <a:off x="15337605" y="10204164"/>
              <a:ext cx="15700837" cy="33855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0" b="1" dirty="0" smtClean="0">
                  <a:solidFill>
                    <a:schemeClr val="accent6">
                      <a:lumMod val="75000"/>
                    </a:schemeClr>
                  </a:solidFill>
                </a:rPr>
                <a:t>Challenges</a:t>
              </a:r>
              <a:endParaRPr lang="en-US" sz="6000" b="1" dirty="0">
                <a:solidFill>
                  <a:schemeClr val="accent6">
                    <a:lumMod val="75000"/>
                  </a:schemeClr>
                </a:solidFill>
              </a:endParaRPr>
            </a:p>
            <a:p>
              <a:pPr marL="457200" indent="-457200" algn="just" defTabSz="228600">
                <a:spcBef>
                  <a:spcPts val="600"/>
                </a:spcBef>
                <a:buClr>
                  <a:schemeClr val="accent6"/>
                </a:buClr>
                <a:buFont typeface="Arial" panose="020B0604020202020204" pitchFamily="34" charset="0"/>
                <a:buChar char="•"/>
              </a:pPr>
              <a:r>
                <a:rPr lang="en-US" sz="4800" dirty="0" smtClean="0"/>
                <a:t>Traditional custom scripts too complex and time-consuming</a:t>
              </a:r>
            </a:p>
            <a:p>
              <a:pPr marL="457200" indent="-457200" algn="just" defTabSz="228600">
                <a:spcBef>
                  <a:spcPts val="600"/>
                </a:spcBef>
                <a:buClr>
                  <a:schemeClr val="accent6"/>
                </a:buClr>
                <a:buFont typeface="Arial" panose="020B0604020202020204" pitchFamily="34" charset="0"/>
                <a:buChar char="•"/>
              </a:pPr>
              <a:r>
                <a:rPr lang="en-US" sz="4800" dirty="0" smtClean="0"/>
                <a:t>Different stacks, complex spacing rules, different enclosures,</a:t>
              </a:r>
              <a:br>
                <a:rPr lang="en-US" sz="4800" dirty="0" smtClean="0"/>
              </a:br>
              <a:r>
                <a:rPr lang="en-US" sz="4800" dirty="0" smtClean="0"/>
                <a:t>via count per width…</a:t>
              </a:r>
            </a:p>
          </p:txBody>
        </p:sp>
      </p:grpSp>
      <p:grpSp>
        <p:nvGrpSpPr>
          <p:cNvPr id="237" name="Group 236"/>
          <p:cNvGrpSpPr/>
          <p:nvPr/>
        </p:nvGrpSpPr>
        <p:grpSpPr>
          <a:xfrm>
            <a:off x="3880614" y="9292572"/>
            <a:ext cx="24974610" cy="830997"/>
            <a:chOff x="3758589" y="9244446"/>
            <a:chExt cx="24974610" cy="830997"/>
          </a:xfrm>
        </p:grpSpPr>
        <p:sp>
          <p:nvSpPr>
            <p:cNvPr id="140" name="TextBox 139"/>
            <p:cNvSpPr txBox="1"/>
            <p:nvPr/>
          </p:nvSpPr>
          <p:spPr>
            <a:xfrm>
              <a:off x="17317746" y="9244446"/>
              <a:ext cx="1141545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914400" lvl="1" indent="-457200" defTabSz="228600">
                <a:spcBef>
                  <a:spcPts val="600"/>
                </a:spcBef>
                <a:buClr>
                  <a:schemeClr val="accent6"/>
                </a:buClr>
                <a:buFont typeface="Arial" panose="020B0604020202020204" pitchFamily="34" charset="0"/>
                <a:buChar char="•"/>
              </a:pPr>
              <a:r>
                <a:rPr lang="en-US" sz="4800" dirty="0" smtClean="0"/>
                <a:t>Direct impact on reliability and yield</a:t>
              </a: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3758589" y="9244446"/>
              <a:ext cx="12157111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914400" lvl="1" indent="-457200" defTabSz="228600">
                <a:spcBef>
                  <a:spcPts val="600"/>
                </a:spcBef>
                <a:buClr>
                  <a:schemeClr val="accent6"/>
                </a:buClr>
                <a:buFont typeface="Arial" panose="020B0604020202020204" pitchFamily="34" charset="0"/>
                <a:buChar char="•"/>
              </a:pPr>
              <a:r>
                <a:rPr lang="en-US" sz="4800" dirty="0"/>
                <a:t>Increasing resistance from narrower metals</a:t>
              </a:r>
            </a:p>
          </p:txBody>
        </p:sp>
      </p:grpSp>
      <p:sp>
        <p:nvSpPr>
          <p:cNvPr id="143" name="TextBox 142"/>
          <p:cNvSpPr txBox="1"/>
          <p:nvPr/>
        </p:nvSpPr>
        <p:spPr>
          <a:xfrm>
            <a:off x="9814827" y="13982082"/>
            <a:ext cx="131061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 smtClean="0">
                <a:solidFill>
                  <a:schemeClr val="accent6">
                    <a:lumMod val="75000"/>
                  </a:schemeClr>
                </a:solidFill>
              </a:rPr>
              <a:t>Push-button </a:t>
            </a:r>
            <a:r>
              <a:rPr lang="en-US" sz="7200" b="1" dirty="0" smtClean="0">
                <a:solidFill>
                  <a:schemeClr val="accent6">
                    <a:lumMod val="75000"/>
                  </a:schemeClr>
                </a:solidFill>
              </a:rPr>
              <a:t>solution: </a:t>
            </a:r>
            <a:r>
              <a:rPr lang="en-US" sz="7200" b="1" dirty="0" smtClean="0">
                <a:solidFill>
                  <a:schemeClr val="accent6">
                    <a:lumMod val="75000"/>
                  </a:schemeClr>
                </a:solidFill>
              </a:rPr>
              <a:t>PowerVia</a:t>
            </a:r>
            <a:endParaRPr lang="en-US" sz="7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grpSp>
        <p:nvGrpSpPr>
          <p:cNvPr id="239" name="Group 238"/>
          <p:cNvGrpSpPr/>
          <p:nvPr/>
        </p:nvGrpSpPr>
        <p:grpSpPr>
          <a:xfrm>
            <a:off x="949349" y="15159792"/>
            <a:ext cx="30837141" cy="4832092"/>
            <a:chOff x="854036" y="15592926"/>
            <a:chExt cx="30837141" cy="4832092"/>
          </a:xfrm>
        </p:grpSpPr>
        <p:sp>
          <p:nvSpPr>
            <p:cNvPr id="144" name="TextBox 143"/>
            <p:cNvSpPr txBox="1"/>
            <p:nvPr/>
          </p:nvSpPr>
          <p:spPr>
            <a:xfrm>
              <a:off x="854036" y="15592926"/>
              <a:ext cx="15412658" cy="48320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685800" indent="-685800" defTabSz="228600">
                <a:spcBef>
                  <a:spcPts val="600"/>
                </a:spcBef>
                <a:buClr>
                  <a:schemeClr val="accent6"/>
                </a:buClr>
                <a:buFont typeface="Arial" panose="020B0604020202020204" pitchFamily="34" charset="0"/>
                <a:buChar char="•"/>
              </a:pPr>
              <a:r>
                <a:rPr lang="en-US" sz="4800" dirty="0" smtClean="0"/>
                <a:t>Analyze design, extract user-defined nets per connectivity</a:t>
              </a:r>
            </a:p>
            <a:p>
              <a:pPr marL="685800" indent="-685800" defTabSz="228600">
                <a:spcBef>
                  <a:spcPts val="600"/>
                </a:spcBef>
                <a:buClr>
                  <a:schemeClr val="accent6"/>
                </a:buClr>
                <a:buFont typeface="Arial" panose="020B0604020202020204" pitchFamily="34" charset="0"/>
                <a:buChar char="•"/>
              </a:pPr>
              <a:r>
                <a:rPr lang="en-US" sz="4800" dirty="0" smtClean="0"/>
                <a:t>Identify candidate locations for via insertions</a:t>
              </a:r>
            </a:p>
            <a:p>
              <a:pPr marL="685800" indent="-685800" defTabSz="228600">
                <a:spcBef>
                  <a:spcPts val="600"/>
                </a:spcBef>
                <a:buClr>
                  <a:schemeClr val="accent6"/>
                </a:buClr>
                <a:buFont typeface="Arial" panose="020B0604020202020204" pitchFamily="34" charset="0"/>
                <a:buChar char="•"/>
              </a:pPr>
              <a:r>
                <a:rPr lang="en-US" sz="4800" dirty="0"/>
                <a:t>Calibre® </a:t>
              </a:r>
              <a:r>
                <a:rPr lang="en-US" sz="4800" dirty="0" smtClean="0"/>
                <a:t>YieldEnhancer tool adds DRC/LVS-clean vias</a:t>
              </a:r>
              <a:br>
                <a:rPr lang="en-US" sz="4800" dirty="0" smtClean="0"/>
              </a:br>
              <a:r>
                <a:rPr lang="en-US" sz="4800" dirty="0" smtClean="0"/>
                <a:t>at these locations</a:t>
              </a:r>
            </a:p>
            <a:p>
              <a:pPr marL="2057400" lvl="1" indent="-685800" defTabSz="228600">
                <a:spcBef>
                  <a:spcPts val="600"/>
                </a:spcBef>
                <a:buClr>
                  <a:schemeClr val="accent6"/>
                </a:buClr>
                <a:buSzPct val="80000"/>
                <a:buFont typeface="Wingdings" panose="05000000000000000000" pitchFamily="2" charset="2"/>
                <a:buChar char="Ø"/>
              </a:pPr>
              <a:r>
                <a:rPr lang="en-US" sz="4600" dirty="0" smtClean="0"/>
                <a:t>Use foundry inputs to determine “valid” insertions</a:t>
              </a:r>
            </a:p>
            <a:p>
              <a:pPr marL="685800" indent="-685800" defTabSz="228600">
                <a:spcBef>
                  <a:spcPts val="600"/>
                </a:spcBef>
                <a:buClr>
                  <a:schemeClr val="accent6"/>
                </a:buClr>
                <a:buFont typeface="Arial" panose="020B0604020202020204" pitchFamily="34" charset="0"/>
                <a:buChar char="•"/>
              </a:pPr>
              <a:r>
                <a:rPr lang="en-US" sz="4800" dirty="0" smtClean="0"/>
                <a:t>Different net types can be targeted</a:t>
              </a: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16268787" y="15592926"/>
              <a:ext cx="15422390" cy="47859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457200" indent="-457200" algn="just" defTabSz="228600">
                <a:spcBef>
                  <a:spcPts val="600"/>
                </a:spcBef>
                <a:buClr>
                  <a:schemeClr val="accent6"/>
                </a:buClr>
                <a:buFont typeface="Arial" panose="020B0604020202020204" pitchFamily="34" charset="0"/>
                <a:buChar char="•"/>
              </a:pPr>
              <a:r>
                <a:rPr lang="en-US" sz="4800" dirty="0"/>
                <a:t>Output can be OASIS/GDS or incremental DEF format</a:t>
              </a:r>
            </a:p>
            <a:p>
              <a:pPr marL="457200" indent="-457200" algn="just" defTabSz="228600">
                <a:spcBef>
                  <a:spcPts val="600"/>
                </a:spcBef>
                <a:buClr>
                  <a:schemeClr val="accent6"/>
                </a:buClr>
                <a:buFont typeface="Arial" panose="020B0604020202020204" pitchFamily="34" charset="0"/>
                <a:buChar char="•"/>
              </a:pPr>
              <a:r>
                <a:rPr lang="en-US" sz="4800" dirty="0"/>
                <a:t>Multiple custom options:</a:t>
              </a:r>
            </a:p>
            <a:p>
              <a:pPr marL="2057400" lvl="1" indent="-685800" algn="just" defTabSz="228600">
                <a:spcBef>
                  <a:spcPts val="600"/>
                </a:spcBef>
                <a:buClr>
                  <a:schemeClr val="accent6"/>
                </a:buClr>
                <a:buSzPct val="80000"/>
                <a:buFont typeface="Wingdings" panose="05000000000000000000" pitchFamily="2" charset="2"/>
                <a:buChar char="Ø"/>
              </a:pPr>
              <a:r>
                <a:rPr lang="en-US" sz="4600" b="1" dirty="0">
                  <a:solidFill>
                    <a:schemeClr val="accent6">
                      <a:lumMod val="75000"/>
                    </a:schemeClr>
                  </a:solidFill>
                </a:rPr>
                <a:t>Skip fixes on selected requirements (e.g., shield lines)</a:t>
              </a:r>
            </a:p>
            <a:p>
              <a:pPr marL="2057400" lvl="1" indent="-685800" algn="just" defTabSz="228600">
                <a:spcBef>
                  <a:spcPts val="600"/>
                </a:spcBef>
                <a:buClr>
                  <a:schemeClr val="accent6"/>
                </a:buClr>
                <a:buSzPct val="80000"/>
                <a:buFont typeface="Wingdings" panose="05000000000000000000" pitchFamily="2" charset="2"/>
                <a:buChar char="Ø"/>
              </a:pPr>
              <a:r>
                <a:rPr lang="en-US" sz="4600" b="1" dirty="0">
                  <a:solidFill>
                    <a:schemeClr val="accent6">
                      <a:lumMod val="75000"/>
                    </a:schemeClr>
                  </a:solidFill>
                </a:rPr>
                <a:t>Analog-specific features (controlled edits on metals)</a:t>
              </a:r>
            </a:p>
            <a:p>
              <a:pPr marL="2057400" lvl="1" indent="-685800" algn="just" defTabSz="228600">
                <a:spcBef>
                  <a:spcPts val="600"/>
                </a:spcBef>
                <a:buClr>
                  <a:schemeClr val="accent6"/>
                </a:buClr>
                <a:buSzPct val="80000"/>
                <a:buFont typeface="Wingdings" panose="05000000000000000000" pitchFamily="2" charset="2"/>
                <a:buChar char="Ø"/>
              </a:pPr>
              <a:r>
                <a:rPr lang="en-US" sz="4600" b="1" dirty="0">
                  <a:solidFill>
                    <a:schemeClr val="accent6">
                      <a:lumMod val="75000"/>
                    </a:schemeClr>
                  </a:solidFill>
                </a:rPr>
                <a:t>Can use custom flow to link to CDL (netlist)</a:t>
              </a:r>
            </a:p>
            <a:p>
              <a:pPr marL="2057400" lvl="1" indent="-685800" defTabSz="228600">
                <a:spcBef>
                  <a:spcPts val="600"/>
                </a:spcBef>
                <a:buClr>
                  <a:schemeClr val="accent6"/>
                </a:buClr>
                <a:buSzPct val="80000"/>
                <a:buFont typeface="Wingdings" panose="05000000000000000000" pitchFamily="2" charset="2"/>
                <a:buChar char="Ø"/>
              </a:pPr>
              <a:r>
                <a:rPr lang="en-US" sz="4600" b="1" dirty="0">
                  <a:solidFill>
                    <a:schemeClr val="accent6">
                      <a:lumMod val="75000"/>
                    </a:schemeClr>
                  </a:solidFill>
                </a:rPr>
                <a:t>Priority selection of specific via type (large, bar, small)</a:t>
              </a:r>
            </a:p>
          </p:txBody>
        </p:sp>
      </p:grpSp>
      <p:sp>
        <p:nvSpPr>
          <p:cNvPr id="213" name="TextBox 212"/>
          <p:cNvSpPr txBox="1"/>
          <p:nvPr/>
        </p:nvSpPr>
        <p:spPr>
          <a:xfrm>
            <a:off x="1149435" y="32963335"/>
            <a:ext cx="247529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US" sz="6000" b="1" dirty="0" smtClean="0">
                <a:solidFill>
                  <a:schemeClr val="accent6">
                    <a:lumMod val="75000"/>
                  </a:schemeClr>
                </a:solidFill>
              </a:rPr>
              <a:t>Results</a:t>
            </a:r>
          </a:p>
        </p:txBody>
      </p:sp>
      <p:sp>
        <p:nvSpPr>
          <p:cNvPr id="236" name="Rectangle 235"/>
          <p:cNvSpPr/>
          <p:nvPr/>
        </p:nvSpPr>
        <p:spPr>
          <a:xfrm>
            <a:off x="838705" y="37486463"/>
            <a:ext cx="16367125" cy="5139869"/>
          </a:xfrm>
          <a:prstGeom prst="rect">
            <a:avLst/>
          </a:prstGeom>
        </p:spPr>
        <p:txBody>
          <a:bodyPr>
            <a:spAutoFit/>
          </a:bodyPr>
          <a:lstStyle/>
          <a:p>
            <a:pPr marL="685800" lvl="0" indent="-457200">
              <a:spcBef>
                <a:spcPts val="1200"/>
              </a:spcBef>
              <a:buClr>
                <a:schemeClr val="accent6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3600" dirty="0"/>
              <a:t>The blocks </a:t>
            </a:r>
            <a:r>
              <a:rPr lang="en-US" sz="3600" dirty="0" smtClean="0"/>
              <a:t>went </a:t>
            </a:r>
            <a:r>
              <a:rPr lang="en-US" sz="3600" dirty="0"/>
              <a:t>through manual intervention </a:t>
            </a:r>
            <a:r>
              <a:rPr lang="en-US" sz="3600" dirty="0" smtClean="0"/>
              <a:t>to add as </a:t>
            </a:r>
            <a:r>
              <a:rPr lang="en-US" sz="3600" dirty="0"/>
              <a:t>many vias as possible before the </a:t>
            </a:r>
            <a:r>
              <a:rPr lang="en-US" sz="3600" dirty="0" smtClean="0"/>
              <a:t>PowerVia </a:t>
            </a:r>
            <a:r>
              <a:rPr lang="en-US" sz="3600" dirty="0"/>
              <a:t>flow was available. </a:t>
            </a:r>
          </a:p>
          <a:p>
            <a:pPr marL="685800" lvl="0" indent="-457200">
              <a:spcBef>
                <a:spcPts val="1200"/>
              </a:spcBef>
              <a:buClr>
                <a:schemeClr val="accent6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3600" dirty="0"/>
              <a:t>The “#vias added” results </a:t>
            </a:r>
            <a:r>
              <a:rPr lang="en-US" sz="3600" dirty="0" smtClean="0"/>
              <a:t>are over </a:t>
            </a:r>
            <a:r>
              <a:rPr lang="en-US" sz="3600" dirty="0"/>
              <a:t>and above the manual </a:t>
            </a:r>
            <a:r>
              <a:rPr lang="en-US" sz="3600" dirty="0" smtClean="0"/>
              <a:t>insertions</a:t>
            </a:r>
            <a:endParaRPr lang="en-US" sz="3600" dirty="0"/>
          </a:p>
          <a:p>
            <a:pPr marL="685800" lvl="0" indent="-457200">
              <a:spcBef>
                <a:spcPts val="1200"/>
              </a:spcBef>
              <a:buClr>
                <a:schemeClr val="accent6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3600" dirty="0"/>
              <a:t>There is significant via addition even at final </a:t>
            </a:r>
            <a:r>
              <a:rPr lang="en-US" sz="3600" dirty="0" smtClean="0"/>
              <a:t>stage, </a:t>
            </a:r>
            <a:r>
              <a:rPr lang="en-US" sz="3600" dirty="0" smtClean="0"/>
              <a:t>and a </a:t>
            </a:r>
            <a:r>
              <a:rPr lang="en-US" sz="3600" b="1" dirty="0">
                <a:solidFill>
                  <a:schemeClr val="accent6"/>
                </a:solidFill>
              </a:rPr>
              <a:t>~5-10% </a:t>
            </a:r>
            <a:r>
              <a:rPr lang="en-US" sz="3600" dirty="0"/>
              <a:t>improvement in EMIR results using </a:t>
            </a:r>
            <a:r>
              <a:rPr lang="en-US" sz="3600" dirty="0" smtClean="0"/>
              <a:t>the PowerVia </a:t>
            </a:r>
            <a:r>
              <a:rPr lang="en-US" sz="3600" dirty="0"/>
              <a:t>flow </a:t>
            </a:r>
          </a:p>
          <a:p>
            <a:pPr marL="228600">
              <a:spcBef>
                <a:spcPts val="1200"/>
              </a:spcBef>
              <a:buClr>
                <a:schemeClr val="accent6"/>
              </a:buClr>
              <a:buSzPct val="150000"/>
            </a:pPr>
            <a:r>
              <a:rPr lang="en-US" sz="3600" b="1" dirty="0">
                <a:ea typeface="Arial"/>
                <a:cs typeface="Arial"/>
                <a:sym typeface="Arial"/>
              </a:rPr>
              <a:t>Mentor </a:t>
            </a:r>
            <a:r>
              <a:rPr lang="en-US" sz="3600" b="1" dirty="0" smtClean="0">
                <a:ea typeface="Arial"/>
                <a:cs typeface="Arial"/>
                <a:sym typeface="Arial"/>
              </a:rPr>
              <a:t>(add’l feedback </a:t>
            </a:r>
            <a:r>
              <a:rPr lang="en-US" sz="3600" b="1" dirty="0">
                <a:ea typeface="Arial"/>
                <a:cs typeface="Arial"/>
                <a:sym typeface="Arial"/>
              </a:rPr>
              <a:t>from other customers</a:t>
            </a:r>
            <a:r>
              <a:rPr lang="en-US" sz="3600" b="1" dirty="0" smtClean="0">
                <a:ea typeface="Arial"/>
                <a:cs typeface="Arial"/>
                <a:sym typeface="Arial"/>
              </a:rPr>
              <a:t>):</a:t>
            </a:r>
            <a:endParaRPr lang="en-US" sz="3600" dirty="0"/>
          </a:p>
          <a:p>
            <a:pPr marL="685800" lvl="0" indent="-457200">
              <a:spcBef>
                <a:spcPts val="1200"/>
              </a:spcBef>
              <a:buClr>
                <a:schemeClr val="accent6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3600" dirty="0">
                <a:ea typeface="Arial"/>
                <a:cs typeface="Arial"/>
                <a:sym typeface="Arial"/>
              </a:rPr>
              <a:t>Adding more vias using </a:t>
            </a:r>
            <a:r>
              <a:rPr lang="en-US" sz="3600" dirty="0" smtClean="0">
                <a:ea typeface="Arial"/>
                <a:cs typeface="Arial"/>
                <a:sym typeface="Arial"/>
              </a:rPr>
              <a:t>the PowerVia </a:t>
            </a:r>
            <a:r>
              <a:rPr lang="en-US" sz="3600" dirty="0">
                <a:ea typeface="Arial"/>
                <a:cs typeface="Arial"/>
                <a:sym typeface="Arial"/>
              </a:rPr>
              <a:t>flow on power </a:t>
            </a:r>
            <a:r>
              <a:rPr lang="en-US" sz="3600" dirty="0" smtClean="0">
                <a:ea typeface="Arial"/>
                <a:cs typeface="Arial"/>
                <a:sym typeface="Arial"/>
              </a:rPr>
              <a:t>nets</a:t>
            </a:r>
            <a:br>
              <a:rPr lang="en-US" sz="3600" dirty="0" smtClean="0">
                <a:ea typeface="Arial"/>
                <a:cs typeface="Arial"/>
                <a:sym typeface="Arial"/>
              </a:rPr>
            </a:br>
            <a:r>
              <a:rPr lang="en-US" sz="3600" dirty="0" smtClean="0">
                <a:ea typeface="Arial"/>
                <a:cs typeface="Arial"/>
                <a:sym typeface="Arial"/>
              </a:rPr>
              <a:t>showed a reduction </a:t>
            </a:r>
            <a:r>
              <a:rPr lang="en-US" sz="3600" dirty="0" smtClean="0">
                <a:ea typeface="Arial"/>
                <a:cs typeface="Arial"/>
                <a:sym typeface="Arial"/>
              </a:rPr>
              <a:t>in </a:t>
            </a:r>
            <a:r>
              <a:rPr lang="en-US" sz="3600" dirty="0" smtClean="0">
                <a:ea typeface="Arial"/>
                <a:cs typeface="Arial"/>
                <a:sym typeface="Arial"/>
              </a:rPr>
              <a:t>current density </a:t>
            </a:r>
            <a:r>
              <a:rPr lang="en-US" sz="3600" dirty="0">
                <a:ea typeface="Arial"/>
                <a:cs typeface="Arial"/>
                <a:sym typeface="Arial"/>
              </a:rPr>
              <a:t>violations count </a:t>
            </a:r>
            <a:r>
              <a:rPr lang="en-US" sz="3600" dirty="0" smtClean="0">
                <a:ea typeface="Arial"/>
                <a:cs typeface="Arial"/>
                <a:sym typeface="Arial"/>
              </a:rPr>
              <a:t>up to </a:t>
            </a:r>
            <a:r>
              <a:rPr lang="en-US" sz="3600" b="1" dirty="0">
                <a:ea typeface="Arial"/>
                <a:cs typeface="Arial"/>
                <a:sym typeface="Arial"/>
              </a:rPr>
              <a:t>68</a:t>
            </a:r>
            <a:r>
              <a:rPr lang="en-US" sz="3600" b="1" dirty="0" smtClean="0">
                <a:ea typeface="Arial"/>
                <a:cs typeface="Arial"/>
                <a:sym typeface="Arial"/>
              </a:rPr>
              <a:t>%</a:t>
            </a:r>
            <a:endParaRPr lang="en-US" sz="3600" b="1" dirty="0"/>
          </a:p>
        </p:txBody>
      </p:sp>
      <p:sp>
        <p:nvSpPr>
          <p:cNvPr id="223" name="TextBox 222"/>
          <p:cNvSpPr txBox="1"/>
          <p:nvPr/>
        </p:nvSpPr>
        <p:spPr>
          <a:xfrm>
            <a:off x="22767897" y="31194161"/>
            <a:ext cx="384515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US" sz="7200" b="1" dirty="0" smtClean="0">
                <a:solidFill>
                  <a:schemeClr val="accent6">
                    <a:lumMod val="75000"/>
                  </a:schemeClr>
                </a:solidFill>
              </a:rPr>
              <a:t>Summary</a:t>
            </a:r>
          </a:p>
        </p:txBody>
      </p:sp>
      <p:sp>
        <p:nvSpPr>
          <p:cNvPr id="250" name="Google Shape;234;p28"/>
          <p:cNvSpPr txBox="1"/>
          <p:nvPr/>
        </p:nvSpPr>
        <p:spPr>
          <a:xfrm>
            <a:off x="17170739" y="40508106"/>
            <a:ext cx="15039471" cy="21182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indent="-457200" defTabSz="4389120">
              <a:spcBef>
                <a:spcPts val="600"/>
              </a:spcBef>
              <a:buClr>
                <a:srgbClr val="70AD47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prstClr val="black"/>
                </a:solidFill>
                <a:ea typeface="Arial"/>
                <a:cs typeface="Arial"/>
                <a:sym typeface="Arial"/>
              </a:rPr>
              <a:t>Enable </a:t>
            </a:r>
            <a:r>
              <a:rPr lang="en-US" sz="3600" dirty="0">
                <a:solidFill>
                  <a:prstClr val="black"/>
                </a:solidFill>
                <a:ea typeface="Arial"/>
                <a:cs typeface="Arial"/>
                <a:sym typeface="Arial"/>
              </a:rPr>
              <a:t>switching between via types</a:t>
            </a:r>
          </a:p>
          <a:p>
            <a:pPr marL="457200" indent="-457200" defTabSz="4389120">
              <a:spcBef>
                <a:spcPts val="600"/>
              </a:spcBef>
              <a:buClr>
                <a:srgbClr val="70AD47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prstClr val="black"/>
                </a:solidFill>
                <a:ea typeface="Arial"/>
                <a:cs typeface="Arial"/>
                <a:sym typeface="Arial"/>
              </a:rPr>
              <a:t>User-customization on ratio of via types to be used</a:t>
            </a:r>
          </a:p>
          <a:p>
            <a:pPr marL="457200" indent="-457200" defTabSz="4389120">
              <a:spcBef>
                <a:spcPts val="600"/>
              </a:spcBef>
              <a:buClr>
                <a:srgbClr val="70AD47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prstClr val="black"/>
                </a:solidFill>
                <a:ea typeface="Arial"/>
                <a:cs typeface="Arial"/>
                <a:sym typeface="Arial"/>
              </a:rPr>
              <a:t>“Via patterns” insertion</a:t>
            </a:r>
          </a:p>
          <a:p>
            <a:pPr marL="457200" indent="-457200" defTabSz="4389120">
              <a:spcBef>
                <a:spcPts val="600"/>
              </a:spcBef>
              <a:buClr>
                <a:srgbClr val="70AD47"/>
              </a:buClr>
              <a:buSzPct val="150000"/>
              <a:buFont typeface="Arial" panose="020B0604020202020204" pitchFamily="34" charset="0"/>
              <a:buChar char="•"/>
            </a:pPr>
            <a:endParaRPr lang="en-US" sz="3600" dirty="0">
              <a:solidFill>
                <a:prstClr val="white"/>
              </a:solidFill>
              <a:ea typeface="Arial"/>
              <a:cs typeface="Arial"/>
              <a:sym typeface="Arial"/>
            </a:endParaRPr>
          </a:p>
          <a:p>
            <a:pPr marL="457200" indent="-457200" defTabSz="4389120">
              <a:spcBef>
                <a:spcPts val="1200"/>
              </a:spcBef>
              <a:buClr>
                <a:srgbClr val="70AD47"/>
              </a:buClr>
              <a:buSzPct val="150000"/>
              <a:buFont typeface="Arial" panose="020B0604020202020204" pitchFamily="34" charset="0"/>
              <a:buChar char="•"/>
            </a:pPr>
            <a:endParaRPr lang="en-US" sz="3600" b="1" dirty="0">
              <a:solidFill>
                <a:prstClr val="black"/>
              </a:solidFill>
              <a:ea typeface="Arial"/>
              <a:cs typeface="Arial"/>
              <a:sym typeface="Arial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19708762" y="20238075"/>
            <a:ext cx="5729767" cy="10982671"/>
            <a:chOff x="19708762" y="20074790"/>
            <a:chExt cx="5729767" cy="10982671"/>
          </a:xfrm>
        </p:grpSpPr>
        <p:sp>
          <p:nvSpPr>
            <p:cNvPr id="95" name="Google Shape;222;p14"/>
            <p:cNvSpPr/>
            <p:nvPr/>
          </p:nvSpPr>
          <p:spPr>
            <a:xfrm>
              <a:off x="19708762" y="20074790"/>
              <a:ext cx="5729767" cy="10982671"/>
            </a:xfrm>
            <a:prstGeom prst="roundRect">
              <a:avLst>
                <a:gd name="adj" fmla="val 16667"/>
              </a:avLst>
            </a:prstGeom>
            <a:noFill/>
            <a:ln w="76200" cap="flat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6" name="Google Shape;155;p25"/>
            <p:cNvSpPr txBox="1">
              <a:spLocks/>
            </p:cNvSpPr>
            <p:nvPr/>
          </p:nvSpPr>
          <p:spPr>
            <a:xfrm>
              <a:off x="20781086" y="20330059"/>
              <a:ext cx="3585119" cy="55457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 eaLnBrk="1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6"/>
                </a:buClr>
                <a:buSzPts val="12800"/>
                <a:buFont typeface="Arial"/>
                <a:buNone/>
                <a:defRPr sz="12800" b="0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 ea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5600"/>
                <a:buFont typeface="Arial"/>
                <a:buNone/>
                <a:defRPr sz="72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 ea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5600"/>
                <a:buFont typeface="Arial"/>
                <a:buNone/>
                <a:defRPr sz="72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 ea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5600"/>
                <a:buFont typeface="Arial"/>
                <a:buNone/>
                <a:defRPr sz="72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 ea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5600"/>
                <a:buFont typeface="Arial"/>
                <a:buNone/>
                <a:defRPr sz="72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 ea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5600"/>
                <a:buFont typeface="Arial"/>
                <a:buNone/>
                <a:defRPr sz="72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 ea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5600"/>
                <a:buFont typeface="Arial"/>
                <a:buNone/>
                <a:defRPr sz="72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 ea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5600"/>
                <a:buFont typeface="Arial"/>
                <a:buNone/>
                <a:defRPr sz="72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 ea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5600"/>
                <a:buFont typeface="Arial"/>
                <a:buNone/>
                <a:defRPr sz="72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defTabSz="914400">
                <a:buSzPts val="3200"/>
              </a:pPr>
              <a:r>
                <a:rPr lang="en-US" sz="4000" b="1" kern="0" dirty="0" smtClean="0">
                  <a:solidFill>
                    <a:schemeClr val="accent6">
                      <a:lumMod val="75000"/>
                    </a:schemeClr>
                  </a:solidFill>
                  <a:latin typeface="+mn-lt"/>
                </a:rPr>
                <a:t>Shield Nets skip</a:t>
              </a:r>
              <a:endParaRPr lang="en-US" sz="4000" b="1" kern="0" dirty="0">
                <a:solidFill>
                  <a:schemeClr val="accent6">
                    <a:lumMod val="75000"/>
                  </a:schemeClr>
                </a:solidFill>
                <a:latin typeface="+mn-lt"/>
              </a:endParaRPr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20948141" y="20947296"/>
              <a:ext cx="3251009" cy="9467174"/>
              <a:chOff x="20983727" y="20947296"/>
              <a:chExt cx="3251009" cy="9467174"/>
            </a:xfrm>
          </p:grpSpPr>
          <p:pic>
            <p:nvPicPr>
              <p:cNvPr id="99" name="Picture 4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983727" y="20947296"/>
                <a:ext cx="3251009" cy="42949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0" name="Picture 5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983727" y="26029760"/>
                <a:ext cx="3251009" cy="43847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01" name="Down Arrow 100"/>
              <p:cNvSpPr/>
              <p:nvPr/>
            </p:nvSpPr>
            <p:spPr>
              <a:xfrm>
                <a:off x="22227015" y="24576439"/>
                <a:ext cx="764432" cy="2006478"/>
              </a:xfrm>
              <a:prstGeom prst="downArrow">
                <a:avLst/>
              </a:prstGeom>
              <a:solidFill>
                <a:schemeClr val="accent6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graphicFrame>
        <p:nvGraphicFramePr>
          <p:cNvPr id="104" name="Google Shape;225;p27"/>
          <p:cNvGraphicFramePr/>
          <p:nvPr>
            <p:extLst>
              <p:ext uri="{D42A27DB-BD31-4B8C-83A1-F6EECF244321}">
                <p14:modId xmlns:p14="http://schemas.microsoft.com/office/powerpoint/2010/main" val="1314832981"/>
              </p:ext>
            </p:extLst>
          </p:nvPr>
        </p:nvGraphicFramePr>
        <p:xfrm>
          <a:off x="1112720" y="33874467"/>
          <a:ext cx="15255200" cy="359166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978626"/>
                <a:gridCol w="1902059"/>
                <a:gridCol w="1899938"/>
                <a:gridCol w="9474577"/>
              </a:tblGrid>
              <a:tr h="1176889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3600" kern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25" marR="91425" marT="91425" marB="914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600" b="1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Size (sq.um)</a:t>
                      </a:r>
                      <a:endParaRPr sz="3600" b="1" kern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25" marR="91425" marT="91425" marB="914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600" b="1" kern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∑ vias </a:t>
                      </a:r>
                      <a:r>
                        <a:rPr lang="en-US" sz="3600" b="1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added</a:t>
                      </a:r>
                      <a:endParaRPr sz="3600" b="1" kern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25" marR="91425" marT="91425" marB="914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600" b="1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#vias added (via1, via2, … via10)</a:t>
                      </a:r>
                      <a:endParaRPr sz="3600" b="1" kern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25" marR="91425" marT="91425" marB="914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7051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600" b="1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Block #1</a:t>
                      </a:r>
                      <a:endParaRPr sz="3600" b="1" kern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25" marR="91425" marT="91425" marB="914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3600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4400</a:t>
                      </a:r>
                      <a:endParaRPr sz="3600" kern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25" marR="91425" marT="91425" marB="914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600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7162</a:t>
                      </a:r>
                      <a:endParaRPr sz="3600" kern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25" marR="91425" marT="91425" marB="914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600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0, 0, 1761, 1958, 735, 430, 304, 1841, 133, 0</a:t>
                      </a:r>
                      <a:endParaRPr sz="3600" kern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25" marR="91425" marT="91425" marB="914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7051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600" b="1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Block #2</a:t>
                      </a:r>
                      <a:endParaRPr sz="3600" b="1" kern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25" marR="91425" marT="91425" marB="914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3600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1500</a:t>
                      </a:r>
                      <a:endParaRPr sz="3600" kern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25" marR="91425" marT="91425" marB="914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600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2057</a:t>
                      </a:r>
                      <a:endParaRPr sz="3600" kern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25" marR="91425" marT="91425" marB="914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600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0, 0, 88, 418, 86, 306, 438, 701, 18, 2</a:t>
                      </a:r>
                      <a:endParaRPr sz="3600" kern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25" marR="91425" marT="91425" marB="914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7051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600" b="1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Block #3</a:t>
                      </a:r>
                      <a:endParaRPr sz="3600" b="1" kern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25" marR="91425" marT="91425" marB="914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600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12600</a:t>
                      </a:r>
                      <a:endParaRPr sz="3600" kern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25" marR="91425" marT="91425" marB="914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600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9494</a:t>
                      </a:r>
                      <a:endParaRPr sz="3600" kern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25" marR="91425" marT="91425" marB="914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600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0, 0, 0, 6398, 696, 480, 480, 1440, 0, 0</a:t>
                      </a:r>
                      <a:endParaRPr sz="3600" kern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25" marR="91425" marT="91425" marB="914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cxnSp>
        <p:nvCxnSpPr>
          <p:cNvPr id="5" name="Straight Connector 4"/>
          <p:cNvCxnSpPr/>
          <p:nvPr/>
        </p:nvCxnSpPr>
        <p:spPr>
          <a:xfrm>
            <a:off x="16892298" y="32766746"/>
            <a:ext cx="0" cy="9704728"/>
          </a:xfrm>
          <a:prstGeom prst="line">
            <a:avLst/>
          </a:prstGeom>
          <a:ln w="635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TextBox 106"/>
          <p:cNvSpPr txBox="1"/>
          <p:nvPr/>
        </p:nvSpPr>
        <p:spPr>
          <a:xfrm>
            <a:off x="22097681" y="39406316"/>
            <a:ext cx="518558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US" sz="7200" b="1" dirty="0" smtClean="0">
                <a:solidFill>
                  <a:schemeClr val="accent6">
                    <a:lumMod val="75000"/>
                  </a:schemeClr>
                </a:solidFill>
              </a:rPr>
              <a:t>Future Scope</a:t>
            </a:r>
          </a:p>
        </p:txBody>
      </p:sp>
      <p:sp>
        <p:nvSpPr>
          <p:cNvPr id="108" name="Google Shape;234;p28"/>
          <p:cNvSpPr txBox="1"/>
          <p:nvPr/>
        </p:nvSpPr>
        <p:spPr>
          <a:xfrm>
            <a:off x="17170739" y="32341741"/>
            <a:ext cx="15039471" cy="69542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indent="-457200" defTabSz="4389120">
              <a:spcBef>
                <a:spcPts val="600"/>
              </a:spcBef>
              <a:buClr>
                <a:srgbClr val="70AD47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prstClr val="black"/>
                </a:solidFill>
                <a:ea typeface="Arial"/>
                <a:cs typeface="Arial"/>
                <a:sym typeface="Arial"/>
              </a:rPr>
              <a:t>PowerVia automation flow targets </a:t>
            </a:r>
            <a:r>
              <a:rPr lang="en-US" sz="3600" dirty="0" smtClean="0">
                <a:solidFill>
                  <a:prstClr val="black"/>
                </a:solidFill>
                <a:ea typeface="Arial"/>
                <a:cs typeface="Arial"/>
                <a:sym typeface="Arial"/>
              </a:rPr>
              <a:t>DRC/LVS-clean </a:t>
            </a:r>
            <a:r>
              <a:rPr lang="en-US" sz="3600" dirty="0">
                <a:solidFill>
                  <a:prstClr val="black"/>
                </a:solidFill>
                <a:ea typeface="Arial"/>
                <a:cs typeface="Arial"/>
                <a:sym typeface="Arial"/>
              </a:rPr>
              <a:t>via insertion to reduce IR and EM issues</a:t>
            </a:r>
            <a:endParaRPr sz="3600" dirty="0">
              <a:solidFill>
                <a:prstClr val="black"/>
              </a:solidFill>
              <a:ea typeface="Arial"/>
              <a:cs typeface="Arial"/>
              <a:sym typeface="Arial"/>
            </a:endParaRPr>
          </a:p>
          <a:p>
            <a:pPr marL="457200" indent="-457200" defTabSz="4389120">
              <a:spcBef>
                <a:spcPts val="600"/>
              </a:spcBef>
              <a:buClr>
                <a:srgbClr val="70AD47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prstClr val="black"/>
                </a:solidFill>
                <a:ea typeface="Arial"/>
                <a:cs typeface="Arial"/>
                <a:sym typeface="Arial"/>
              </a:rPr>
              <a:t>PowerVia flow is a </a:t>
            </a:r>
            <a:r>
              <a:rPr lang="en-US" sz="3600" dirty="0" smtClean="0">
                <a:solidFill>
                  <a:prstClr val="black"/>
                </a:solidFill>
                <a:ea typeface="Arial"/>
                <a:cs typeface="Arial"/>
                <a:sym typeface="Arial"/>
              </a:rPr>
              <a:t>push-button </a:t>
            </a:r>
            <a:r>
              <a:rPr lang="en-US" sz="3600" dirty="0">
                <a:solidFill>
                  <a:prstClr val="black"/>
                </a:solidFill>
                <a:ea typeface="Arial"/>
                <a:cs typeface="Arial"/>
                <a:sym typeface="Arial"/>
              </a:rPr>
              <a:t>solution </a:t>
            </a:r>
            <a:r>
              <a:rPr lang="en-US" sz="3600" dirty="0" smtClean="0">
                <a:solidFill>
                  <a:prstClr val="black"/>
                </a:solidFill>
                <a:ea typeface="Arial"/>
                <a:cs typeface="Arial"/>
                <a:sym typeface="Arial"/>
              </a:rPr>
              <a:t>that works </a:t>
            </a:r>
            <a:r>
              <a:rPr lang="en-US" sz="3600" dirty="0">
                <a:solidFill>
                  <a:prstClr val="black"/>
                </a:solidFill>
                <a:ea typeface="Arial"/>
                <a:cs typeface="Arial"/>
                <a:sym typeface="Arial"/>
              </a:rPr>
              <a:t>with different </a:t>
            </a:r>
            <a:r>
              <a:rPr lang="en-US" sz="3600" dirty="0" smtClean="0">
                <a:solidFill>
                  <a:prstClr val="black"/>
                </a:solidFill>
                <a:ea typeface="Arial"/>
                <a:cs typeface="Arial"/>
                <a:sym typeface="Arial"/>
              </a:rPr>
              <a:t>foundries</a:t>
            </a:r>
            <a:br>
              <a:rPr lang="en-US" sz="3600" dirty="0" smtClean="0">
                <a:solidFill>
                  <a:prstClr val="black"/>
                </a:solidFill>
                <a:ea typeface="Arial"/>
                <a:cs typeface="Arial"/>
                <a:sym typeface="Arial"/>
              </a:rPr>
            </a:br>
            <a:r>
              <a:rPr lang="en-US" sz="3600" dirty="0" smtClean="0">
                <a:solidFill>
                  <a:prstClr val="black"/>
                </a:solidFill>
                <a:ea typeface="Arial"/>
                <a:cs typeface="Arial"/>
                <a:sym typeface="Arial"/>
              </a:rPr>
              <a:t>(incl. TSMC, Samsung, GF) </a:t>
            </a:r>
            <a:r>
              <a:rPr lang="en-US" sz="3600" dirty="0">
                <a:solidFill>
                  <a:prstClr val="black"/>
                </a:solidFill>
                <a:ea typeface="Arial"/>
                <a:cs typeface="Arial"/>
                <a:sym typeface="Arial"/>
              </a:rPr>
              <a:t>and different technology nodes</a:t>
            </a:r>
            <a:endParaRPr sz="3600" dirty="0">
              <a:solidFill>
                <a:prstClr val="black"/>
              </a:solidFill>
              <a:ea typeface="Arial"/>
              <a:cs typeface="Arial"/>
              <a:sym typeface="Arial"/>
            </a:endParaRPr>
          </a:p>
          <a:p>
            <a:pPr marL="1016000" lvl="1" indent="-457200" defTabSz="4389120">
              <a:spcBef>
                <a:spcPts val="600"/>
              </a:spcBef>
              <a:buClr>
                <a:srgbClr val="70AD47"/>
              </a:buClr>
              <a:buSzPct val="75000"/>
              <a:buFont typeface="Wingdings" panose="05000000000000000000" pitchFamily="2" charset="2"/>
              <a:buChar char="Ø"/>
            </a:pPr>
            <a:r>
              <a:rPr lang="en-US" sz="3600" dirty="0">
                <a:solidFill>
                  <a:prstClr val="black"/>
                </a:solidFill>
                <a:ea typeface="Arial"/>
                <a:cs typeface="Arial"/>
                <a:sym typeface="Arial"/>
              </a:rPr>
              <a:t>Rules </a:t>
            </a:r>
            <a:r>
              <a:rPr lang="en-US" sz="3600" dirty="0" smtClean="0">
                <a:solidFill>
                  <a:prstClr val="black"/>
                </a:solidFill>
                <a:ea typeface="Arial"/>
                <a:cs typeface="Arial"/>
                <a:sym typeface="Arial"/>
              </a:rPr>
              <a:t>come from foundry, identification is </a:t>
            </a:r>
            <a:r>
              <a:rPr lang="en-US" sz="3600" dirty="0">
                <a:solidFill>
                  <a:prstClr val="black"/>
                </a:solidFill>
                <a:ea typeface="Arial"/>
                <a:cs typeface="Arial"/>
                <a:sym typeface="Arial"/>
              </a:rPr>
              <a:t>by Calibre® </a:t>
            </a:r>
            <a:r>
              <a:rPr lang="en-US" sz="3600" dirty="0" smtClean="0">
                <a:solidFill>
                  <a:prstClr val="black"/>
                </a:solidFill>
                <a:ea typeface="Arial"/>
                <a:cs typeface="Arial"/>
                <a:sym typeface="Arial"/>
              </a:rPr>
              <a:t>nmDRC™ </a:t>
            </a:r>
            <a:r>
              <a:rPr lang="en-US" sz="3600" dirty="0" smtClean="0">
                <a:solidFill>
                  <a:prstClr val="black"/>
                </a:solidFill>
                <a:ea typeface="Arial"/>
                <a:cs typeface="Arial"/>
                <a:sym typeface="Arial"/>
              </a:rPr>
              <a:t>tool, </a:t>
            </a:r>
            <a:r>
              <a:rPr lang="en-US" sz="3600" dirty="0">
                <a:solidFill>
                  <a:prstClr val="black"/>
                </a:solidFill>
                <a:ea typeface="Arial"/>
                <a:cs typeface="Arial"/>
                <a:sym typeface="Arial"/>
              </a:rPr>
              <a:t>insertion </a:t>
            </a:r>
            <a:r>
              <a:rPr lang="en-US" sz="3600" dirty="0" smtClean="0">
                <a:solidFill>
                  <a:prstClr val="black"/>
                </a:solidFill>
                <a:ea typeface="Arial"/>
                <a:cs typeface="Arial"/>
                <a:sym typeface="Arial"/>
              </a:rPr>
              <a:t>is by </a:t>
            </a:r>
            <a:r>
              <a:rPr lang="en-US" sz="3600" dirty="0">
                <a:solidFill>
                  <a:prstClr val="black"/>
                </a:solidFill>
                <a:ea typeface="Arial"/>
                <a:cs typeface="Arial"/>
                <a:sym typeface="Arial"/>
              </a:rPr>
              <a:t>Calibre® </a:t>
            </a:r>
            <a:r>
              <a:rPr lang="en-US" sz="3600" dirty="0" smtClean="0">
                <a:solidFill>
                  <a:prstClr val="black"/>
                </a:solidFill>
                <a:ea typeface="Arial"/>
                <a:cs typeface="Arial"/>
                <a:sym typeface="Arial"/>
              </a:rPr>
              <a:t>YieldEnhancer tool</a:t>
            </a:r>
            <a:endParaRPr sz="3600" dirty="0">
              <a:solidFill>
                <a:prstClr val="black"/>
              </a:solidFill>
              <a:ea typeface="Arial"/>
              <a:cs typeface="Arial"/>
              <a:sym typeface="Arial"/>
            </a:endParaRPr>
          </a:p>
          <a:p>
            <a:pPr marL="457200" indent="-457200" defTabSz="4389120">
              <a:spcBef>
                <a:spcPts val="600"/>
              </a:spcBef>
              <a:buClr>
                <a:srgbClr val="70AD47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prstClr val="black"/>
                </a:solidFill>
                <a:ea typeface="Arial"/>
                <a:cs typeface="Arial"/>
                <a:sym typeface="Arial"/>
              </a:rPr>
              <a:t>PowerVia flow is a utility inside Calibre tree </a:t>
            </a:r>
            <a:endParaRPr sz="3600" dirty="0">
              <a:solidFill>
                <a:prstClr val="black"/>
              </a:solidFill>
              <a:ea typeface="Arial"/>
              <a:cs typeface="Arial"/>
              <a:sym typeface="Arial"/>
            </a:endParaRPr>
          </a:p>
          <a:p>
            <a:pPr marL="1016000" lvl="1" indent="-457200" defTabSz="4389120">
              <a:spcBef>
                <a:spcPts val="600"/>
              </a:spcBef>
              <a:buClr>
                <a:srgbClr val="70AD47"/>
              </a:buClr>
              <a:buSzPct val="75000"/>
              <a:buFont typeface="Wingdings" panose="05000000000000000000" pitchFamily="2" charset="2"/>
              <a:buChar char="Ø"/>
            </a:pPr>
            <a:r>
              <a:rPr lang="en-US" sz="3600" dirty="0">
                <a:solidFill>
                  <a:prstClr val="black"/>
                </a:solidFill>
                <a:ea typeface="Arial"/>
                <a:cs typeface="Arial"/>
                <a:sym typeface="Arial"/>
              </a:rPr>
              <a:t>Customers </a:t>
            </a:r>
            <a:r>
              <a:rPr lang="en-US" sz="3600" dirty="0" smtClean="0">
                <a:solidFill>
                  <a:prstClr val="black"/>
                </a:solidFill>
                <a:ea typeface="Arial"/>
                <a:cs typeface="Arial"/>
                <a:sym typeface="Arial"/>
              </a:rPr>
              <a:t>can select foundry </a:t>
            </a:r>
            <a:r>
              <a:rPr lang="en-US" sz="3600" dirty="0">
                <a:solidFill>
                  <a:prstClr val="black"/>
                </a:solidFill>
                <a:ea typeface="Arial"/>
                <a:cs typeface="Arial"/>
                <a:sym typeface="Arial"/>
              </a:rPr>
              <a:t>and </a:t>
            </a:r>
            <a:r>
              <a:rPr lang="en-US" sz="3600" dirty="0" smtClean="0">
                <a:solidFill>
                  <a:prstClr val="black"/>
                </a:solidFill>
                <a:ea typeface="Arial"/>
                <a:cs typeface="Arial"/>
                <a:sym typeface="Arial"/>
              </a:rPr>
              <a:t>metal </a:t>
            </a:r>
            <a:r>
              <a:rPr lang="en-US" sz="3600" dirty="0">
                <a:solidFill>
                  <a:prstClr val="black"/>
                </a:solidFill>
                <a:ea typeface="Arial"/>
                <a:cs typeface="Arial"/>
                <a:sym typeface="Arial"/>
              </a:rPr>
              <a:t>stack</a:t>
            </a:r>
            <a:endParaRPr sz="3600" dirty="0">
              <a:solidFill>
                <a:prstClr val="black"/>
              </a:solidFill>
              <a:ea typeface="Arial"/>
              <a:cs typeface="Arial"/>
              <a:sym typeface="Arial"/>
            </a:endParaRPr>
          </a:p>
          <a:p>
            <a:pPr marL="457200" indent="-457200" defTabSz="4389120">
              <a:spcBef>
                <a:spcPts val="600"/>
              </a:spcBef>
              <a:buClr>
                <a:srgbClr val="70AD47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prstClr val="black"/>
                </a:solidFill>
                <a:ea typeface="Arial"/>
                <a:cs typeface="Arial"/>
                <a:sym typeface="Arial"/>
              </a:rPr>
              <a:t>Flow can be run at </a:t>
            </a:r>
            <a:r>
              <a:rPr lang="en-US" sz="3600" dirty="0" smtClean="0">
                <a:solidFill>
                  <a:prstClr val="black"/>
                </a:solidFill>
                <a:ea typeface="Arial"/>
                <a:cs typeface="Arial"/>
                <a:sym typeface="Arial"/>
              </a:rPr>
              <a:t>IP/macro/memory/chip </a:t>
            </a:r>
            <a:r>
              <a:rPr lang="en-US" sz="3600" dirty="0">
                <a:solidFill>
                  <a:prstClr val="black"/>
                </a:solidFill>
                <a:ea typeface="Arial"/>
                <a:cs typeface="Arial"/>
                <a:sym typeface="Arial"/>
              </a:rPr>
              <a:t>- any level and </a:t>
            </a:r>
            <a:r>
              <a:rPr lang="en-US" sz="3600" dirty="0" smtClean="0">
                <a:solidFill>
                  <a:prstClr val="black"/>
                </a:solidFill>
                <a:ea typeface="Arial"/>
                <a:cs typeface="Arial"/>
                <a:sym typeface="Arial"/>
              </a:rPr>
              <a:t>any </a:t>
            </a:r>
            <a:r>
              <a:rPr lang="en-US" sz="3600" dirty="0">
                <a:solidFill>
                  <a:prstClr val="black"/>
                </a:solidFill>
                <a:ea typeface="Arial"/>
                <a:cs typeface="Arial"/>
                <a:sym typeface="Arial"/>
              </a:rPr>
              <a:t>stage of the </a:t>
            </a:r>
            <a:r>
              <a:rPr lang="en-US" sz="3600" dirty="0" smtClean="0">
                <a:solidFill>
                  <a:prstClr val="black"/>
                </a:solidFill>
                <a:ea typeface="Arial"/>
                <a:cs typeface="Arial"/>
                <a:sym typeface="Arial"/>
              </a:rPr>
              <a:t>design</a:t>
            </a:r>
          </a:p>
          <a:p>
            <a:pPr marL="457200" indent="-457200" defTabSz="4389120">
              <a:spcBef>
                <a:spcPts val="600"/>
              </a:spcBef>
              <a:buClr>
                <a:srgbClr val="70AD47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prstClr val="black"/>
                </a:solidFill>
                <a:ea typeface="Arial"/>
                <a:cs typeface="Arial"/>
                <a:sym typeface="Arial"/>
              </a:rPr>
              <a:t>Limitation</a:t>
            </a:r>
            <a:r>
              <a:rPr lang="en-US" sz="3600" dirty="0">
                <a:solidFill>
                  <a:prstClr val="black"/>
                </a:solidFill>
                <a:ea typeface="Arial"/>
                <a:cs typeface="Arial"/>
                <a:sym typeface="Arial"/>
              </a:rPr>
              <a:t>: In hierarchical EM-IR flows, design teams must enforce running PowerVia at each </a:t>
            </a:r>
            <a:r>
              <a:rPr lang="en-US" sz="3600" dirty="0" smtClean="0">
                <a:solidFill>
                  <a:prstClr val="black"/>
                </a:solidFill>
                <a:ea typeface="Arial"/>
                <a:cs typeface="Arial"/>
                <a:sym typeface="Arial"/>
              </a:rPr>
              <a:t>hierarchy</a:t>
            </a:r>
            <a:endParaRPr lang="en-US" sz="3600" dirty="0">
              <a:solidFill>
                <a:prstClr val="white"/>
              </a:solidFill>
              <a:ea typeface="Arial"/>
              <a:cs typeface="Arial"/>
              <a:sym typeface="Arial"/>
            </a:endParaRPr>
          </a:p>
          <a:p>
            <a:pPr marL="457200" indent="-457200" defTabSz="4389120">
              <a:spcBef>
                <a:spcPts val="1200"/>
              </a:spcBef>
              <a:buClr>
                <a:srgbClr val="70AD47"/>
              </a:buClr>
              <a:buSzPct val="150000"/>
              <a:buFont typeface="Arial" panose="020B0604020202020204" pitchFamily="34" charset="0"/>
              <a:buChar char="•"/>
            </a:pPr>
            <a:endParaRPr lang="en-US" sz="3600" b="1" dirty="0">
              <a:solidFill>
                <a:prstClr val="black"/>
              </a:solidFill>
              <a:ea typeface="Arial"/>
              <a:cs typeface="Arial"/>
              <a:sym typeface="Arial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149435" y="13761365"/>
            <a:ext cx="30541742" cy="0"/>
          </a:xfrm>
          <a:prstGeom prst="line">
            <a:avLst/>
          </a:prstGeom>
          <a:ln w="762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22"/>
          <p:cNvGrpSpPr/>
          <p:nvPr/>
        </p:nvGrpSpPr>
        <p:grpSpPr>
          <a:xfrm>
            <a:off x="26040167" y="20380663"/>
            <a:ext cx="5731821" cy="10697495"/>
            <a:chOff x="26040167" y="20523251"/>
            <a:chExt cx="5731821" cy="10697495"/>
          </a:xfrm>
        </p:grpSpPr>
        <p:grpSp>
          <p:nvGrpSpPr>
            <p:cNvPr id="13" name="Group 12"/>
            <p:cNvGrpSpPr/>
            <p:nvPr/>
          </p:nvGrpSpPr>
          <p:grpSpPr>
            <a:xfrm>
              <a:off x="26040167" y="20523251"/>
              <a:ext cx="5729767" cy="6295556"/>
              <a:chOff x="26040167" y="20359966"/>
              <a:chExt cx="5729767" cy="6295556"/>
            </a:xfrm>
          </p:grpSpPr>
          <p:sp>
            <p:nvSpPr>
              <p:cNvPr id="91" name="Google Shape;222;p14"/>
              <p:cNvSpPr/>
              <p:nvPr/>
            </p:nvSpPr>
            <p:spPr>
              <a:xfrm>
                <a:off x="26040167" y="20359966"/>
                <a:ext cx="5729767" cy="6295556"/>
              </a:xfrm>
              <a:prstGeom prst="roundRect">
                <a:avLst>
                  <a:gd name="adj" fmla="val 16667"/>
                </a:avLst>
              </a:prstGeom>
              <a:noFill/>
              <a:ln w="76200" cap="flat" cmpd="sng">
                <a:solidFill>
                  <a:schemeClr val="accent6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92" name="Google Shape;155;p25"/>
              <p:cNvSpPr txBox="1">
                <a:spLocks/>
              </p:cNvSpPr>
              <p:nvPr/>
            </p:nvSpPr>
            <p:spPr>
              <a:xfrm>
                <a:off x="26949153" y="20604381"/>
                <a:ext cx="3911795" cy="49213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 eaLnBrk="1" hangingPunct="1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ts val="12800"/>
                  <a:buFont typeface="Arial"/>
                  <a:buNone/>
                  <a:defRPr sz="12800" b="0" i="0" u="none" strike="noStrike" cap="none">
                    <a:solidFill>
                      <a:schemeClr val="accent6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 ea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5600"/>
                  <a:buFont typeface="Arial"/>
                  <a:buNone/>
                  <a:defRPr sz="72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 ea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5600"/>
                  <a:buFont typeface="Arial"/>
                  <a:buNone/>
                  <a:defRPr sz="72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 ea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5600"/>
                  <a:buFont typeface="Arial"/>
                  <a:buNone/>
                  <a:defRPr sz="72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 ea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5600"/>
                  <a:buFont typeface="Arial"/>
                  <a:buNone/>
                  <a:defRPr sz="72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 ea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5600"/>
                  <a:buFont typeface="Arial"/>
                  <a:buNone/>
                  <a:defRPr sz="72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 ea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5600"/>
                  <a:buFont typeface="Arial"/>
                  <a:buNone/>
                  <a:defRPr sz="72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 ea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5600"/>
                  <a:buFont typeface="Arial"/>
                  <a:buNone/>
                  <a:defRPr sz="72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 ea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5600"/>
                  <a:buFont typeface="Arial"/>
                  <a:buNone/>
                  <a:defRPr sz="72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defTabSz="914400">
                  <a:buSzPts val="3200"/>
                </a:pPr>
                <a:r>
                  <a:rPr lang="en-US" sz="4000" b="1" kern="0" dirty="0" smtClean="0">
                    <a:solidFill>
                      <a:schemeClr val="accent6">
                        <a:lumMod val="75000"/>
                      </a:schemeClr>
                    </a:solidFill>
                    <a:latin typeface="+mn-lt"/>
                  </a:rPr>
                  <a:t>Max via insertion</a:t>
                </a:r>
                <a:endParaRPr lang="en-US" sz="4000" b="1" kern="0" dirty="0">
                  <a:solidFill>
                    <a:schemeClr val="accent6">
                      <a:lumMod val="75000"/>
                    </a:schemeClr>
                  </a:solidFill>
                  <a:latin typeface="+mn-lt"/>
                </a:endParaRPr>
              </a:p>
            </p:txBody>
          </p:sp>
          <p:grpSp>
            <p:nvGrpSpPr>
              <p:cNvPr id="12" name="Group 11"/>
              <p:cNvGrpSpPr/>
              <p:nvPr/>
            </p:nvGrpSpPr>
            <p:grpSpPr>
              <a:xfrm>
                <a:off x="27249975" y="21298792"/>
                <a:ext cx="3310150" cy="5124592"/>
                <a:chOff x="27249975" y="21298792"/>
                <a:chExt cx="3310150" cy="5124592"/>
              </a:xfrm>
            </p:grpSpPr>
            <p:pic>
              <p:nvPicPr>
                <p:cNvPr id="88" name="Google Shape;158;p25"/>
                <p:cNvPicPr preferRelativeResize="0"/>
                <p:nvPr/>
              </p:nvPicPr>
              <p:blipFill rotWithShape="1">
                <a:blip r:embed="rId7">
                  <a:alphaModFix/>
                </a:blip>
                <a:srcRect/>
                <a:stretch/>
              </p:blipFill>
              <p:spPr>
                <a:xfrm>
                  <a:off x="27249975" y="21298792"/>
                  <a:ext cx="3310150" cy="2367624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89" name="Google Shape;159;p25"/>
                <p:cNvPicPr preferRelativeResize="0"/>
                <p:nvPr/>
              </p:nvPicPr>
              <p:blipFill rotWithShape="1">
                <a:blip r:embed="rId8">
                  <a:alphaModFix/>
                </a:blip>
                <a:srcRect/>
                <a:stretch/>
              </p:blipFill>
              <p:spPr>
                <a:xfrm>
                  <a:off x="27249975" y="24061176"/>
                  <a:ext cx="3310150" cy="2362208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102" name="Down Arrow 101"/>
                <p:cNvSpPr/>
                <p:nvPr/>
              </p:nvSpPr>
              <p:spPr>
                <a:xfrm>
                  <a:off x="28522834" y="23315260"/>
                  <a:ext cx="764432" cy="1169518"/>
                </a:xfrm>
                <a:prstGeom prst="downArrow">
                  <a:avLst/>
                </a:prstGeom>
                <a:solidFill>
                  <a:schemeClr val="accent6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</p:grpSp>
        <p:grpSp>
          <p:nvGrpSpPr>
            <p:cNvPr id="15" name="Group 14"/>
            <p:cNvGrpSpPr/>
            <p:nvPr/>
          </p:nvGrpSpPr>
          <p:grpSpPr>
            <a:xfrm>
              <a:off x="26042221" y="27363591"/>
              <a:ext cx="5729767" cy="3857155"/>
              <a:chOff x="26042221" y="27200306"/>
              <a:chExt cx="5729767" cy="3857155"/>
            </a:xfrm>
          </p:grpSpPr>
          <p:sp>
            <p:nvSpPr>
              <p:cNvPr id="90" name="Google Shape;222;p14"/>
              <p:cNvSpPr/>
              <p:nvPr/>
            </p:nvSpPr>
            <p:spPr>
              <a:xfrm>
                <a:off x="26042221" y="27200306"/>
                <a:ext cx="5729767" cy="3857155"/>
              </a:xfrm>
              <a:prstGeom prst="roundRect">
                <a:avLst>
                  <a:gd name="adj" fmla="val 16667"/>
                </a:avLst>
              </a:prstGeom>
              <a:noFill/>
              <a:ln w="76200" cap="flat" cmpd="sng">
                <a:solidFill>
                  <a:schemeClr val="accent6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" name="Google Shape;155;p25"/>
              <p:cNvSpPr txBox="1">
                <a:spLocks/>
              </p:cNvSpPr>
              <p:nvPr/>
            </p:nvSpPr>
            <p:spPr>
              <a:xfrm>
                <a:off x="26740450" y="27412821"/>
                <a:ext cx="4333309" cy="4110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 eaLnBrk="1" hangingPunct="1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6"/>
                  </a:buClr>
                  <a:buSzPts val="12800"/>
                  <a:buFont typeface="Arial"/>
                  <a:buNone/>
                  <a:defRPr sz="12800" b="0" i="0" u="none" strike="noStrike" cap="none">
                    <a:solidFill>
                      <a:schemeClr val="accent6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 ea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5600"/>
                  <a:buFont typeface="Arial"/>
                  <a:buNone/>
                  <a:defRPr sz="72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 ea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5600"/>
                  <a:buFont typeface="Arial"/>
                  <a:buNone/>
                  <a:defRPr sz="72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 ea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5600"/>
                  <a:buFont typeface="Arial"/>
                  <a:buNone/>
                  <a:defRPr sz="72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 ea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5600"/>
                  <a:buFont typeface="Arial"/>
                  <a:buNone/>
                  <a:defRPr sz="72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 ea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5600"/>
                  <a:buFont typeface="Arial"/>
                  <a:buNone/>
                  <a:defRPr sz="72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 ea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5600"/>
                  <a:buFont typeface="Arial"/>
                  <a:buNone/>
                  <a:defRPr sz="72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 ea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5600"/>
                  <a:buFont typeface="Arial"/>
                  <a:buNone/>
                  <a:defRPr sz="72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 ea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5600"/>
                  <a:buFont typeface="Arial"/>
                  <a:buNone/>
                  <a:defRPr sz="72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defTabSz="914400">
                  <a:buSzPts val="3200"/>
                </a:pPr>
                <a:r>
                  <a:rPr lang="en-US" sz="4000" b="1" kern="0" dirty="0" smtClean="0">
                    <a:solidFill>
                      <a:schemeClr val="accent6">
                        <a:lumMod val="75000"/>
                      </a:schemeClr>
                    </a:solidFill>
                    <a:latin typeface="+mn-lt"/>
                  </a:rPr>
                  <a:t>On Differential Nets</a:t>
                </a:r>
                <a:endParaRPr lang="en-US" sz="4000" b="1" kern="0" dirty="0">
                  <a:solidFill>
                    <a:schemeClr val="accent6">
                      <a:lumMod val="75000"/>
                    </a:schemeClr>
                  </a:solidFill>
                  <a:latin typeface="+mn-lt"/>
                </a:endParaRPr>
              </a:p>
            </p:txBody>
          </p:sp>
          <p:grpSp>
            <p:nvGrpSpPr>
              <p:cNvPr id="10" name="Group 9"/>
              <p:cNvGrpSpPr/>
              <p:nvPr/>
            </p:nvGrpSpPr>
            <p:grpSpPr>
              <a:xfrm>
                <a:off x="26646262" y="28141066"/>
                <a:ext cx="4521685" cy="2477377"/>
                <a:chOff x="26805822" y="28141066"/>
                <a:chExt cx="4521685" cy="2477377"/>
              </a:xfrm>
            </p:grpSpPr>
            <p:pic>
              <p:nvPicPr>
                <p:cNvPr id="97" name="Picture 96"/>
                <p:cNvPicPr>
                  <a:picLocks noChangeAspect="1" noChangeArrowheads="1"/>
                </p:cNvPicPr>
                <p:nvPr/>
              </p:nvPicPr>
              <p:blipFill>
                <a:blip r:embed="rId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9545044" y="28141066"/>
                  <a:ext cx="1782463" cy="247737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98" name="Picture 3"/>
                <p:cNvPicPr>
                  <a:picLocks noChangeAspect="1" noChangeArrowheads="1"/>
                </p:cNvPicPr>
                <p:nvPr/>
              </p:nvPicPr>
              <p:blipFill>
                <a:blip r:embed="rId1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6805822" y="28151547"/>
                  <a:ext cx="1655231" cy="24564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94" name="Right Arrow 93"/>
                <p:cNvSpPr/>
                <p:nvPr/>
              </p:nvSpPr>
              <p:spPr>
                <a:xfrm>
                  <a:off x="28283339" y="29038490"/>
                  <a:ext cx="1307646" cy="566561"/>
                </a:xfrm>
                <a:prstGeom prst="rightArrow">
                  <a:avLst/>
                </a:prstGeom>
                <a:solidFill>
                  <a:schemeClr val="accent6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b="1" dirty="0"/>
                </a:p>
              </p:txBody>
            </p:sp>
          </p:grpSp>
        </p:grp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991" y="3448045"/>
            <a:ext cx="5603048" cy="2394180"/>
          </a:xfrm>
          <a:prstGeom prst="rect">
            <a:avLst/>
          </a:prstGeom>
        </p:spPr>
      </p:pic>
      <p:cxnSp>
        <p:nvCxnSpPr>
          <p:cNvPr id="105" name="Google Shape;172;p26"/>
          <p:cNvCxnSpPr>
            <a:stCxn id="112" idx="1"/>
          </p:cNvCxnSpPr>
          <p:nvPr/>
        </p:nvCxnSpPr>
        <p:spPr>
          <a:xfrm rot="10800000" flipH="1">
            <a:off x="3476572" y="20208092"/>
            <a:ext cx="7515446" cy="5352066"/>
          </a:xfrm>
          <a:prstGeom prst="straightConnector1">
            <a:avLst/>
          </a:prstGeom>
          <a:noFill/>
          <a:ln w="50800" cap="flat" cmpd="sng">
            <a:solidFill>
              <a:srgbClr val="C4C5C7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06" name="Google Shape;174;p26"/>
          <p:cNvCxnSpPr>
            <a:stCxn id="112" idx="7"/>
          </p:cNvCxnSpPr>
          <p:nvPr/>
        </p:nvCxnSpPr>
        <p:spPr>
          <a:xfrm rot="10800000">
            <a:off x="13330590" y="20566369"/>
            <a:ext cx="3490684" cy="4993789"/>
          </a:xfrm>
          <a:prstGeom prst="straightConnector1">
            <a:avLst/>
          </a:prstGeom>
          <a:noFill/>
          <a:ln w="50800" cap="flat" cmpd="sng">
            <a:solidFill>
              <a:srgbClr val="C4C5C7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109" name="Google Shape;175;p26"/>
          <p:cNvGrpSpPr/>
          <p:nvPr/>
        </p:nvGrpSpPr>
        <p:grpSpPr>
          <a:xfrm>
            <a:off x="2857953" y="19858083"/>
            <a:ext cx="14455240" cy="4833213"/>
            <a:chOff x="332263" y="564905"/>
            <a:chExt cx="5651346" cy="2100417"/>
          </a:xfrm>
        </p:grpSpPr>
        <p:sp>
          <p:nvSpPr>
            <p:cNvPr id="145" name="Google Shape;176;p26"/>
            <p:cNvSpPr/>
            <p:nvPr/>
          </p:nvSpPr>
          <p:spPr>
            <a:xfrm>
              <a:off x="4605409" y="1286822"/>
              <a:ext cx="1378200" cy="1378500"/>
            </a:xfrm>
            <a:prstGeom prst="ellipse">
              <a:avLst/>
            </a:prstGeom>
            <a:solidFill>
              <a:srgbClr val="FFC725"/>
            </a:solidFill>
            <a:ln w="254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" name="Google Shape;177;p26"/>
            <p:cNvSpPr/>
            <p:nvPr/>
          </p:nvSpPr>
          <p:spPr>
            <a:xfrm>
              <a:off x="4651510" y="1332776"/>
              <a:ext cx="1286700" cy="1286400"/>
            </a:xfrm>
            <a:prstGeom prst="ellipse">
              <a:avLst/>
            </a:prstGeom>
            <a:solidFill>
              <a:srgbClr val="FFFFFF">
                <a:alpha val="89019"/>
              </a:srgbClr>
            </a:solidFill>
            <a:ln w="25400" cap="flat" cmpd="sng">
              <a:solidFill>
                <a:srgbClr val="FFC72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" name="Google Shape;178;p26"/>
            <p:cNvSpPr txBox="1"/>
            <p:nvPr/>
          </p:nvSpPr>
          <p:spPr>
            <a:xfrm>
              <a:off x="4767082" y="1516590"/>
              <a:ext cx="1054854" cy="918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700" tIns="12700" rIns="12700" bIns="127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lang="en-US" sz="3200" b="1" i="0" u="none" strike="noStrike" cap="none" dirty="0">
                  <a:solidFill>
                    <a:schemeClr val="accent6">
                      <a:lumMod val="50000"/>
                    </a:schemeClr>
                  </a:solidFill>
                  <a:ea typeface="Arial"/>
                  <a:cs typeface="Arial"/>
                  <a:sym typeface="Arial"/>
                </a:rPr>
                <a:t>Increase design reliability</a:t>
              </a:r>
              <a:endParaRPr sz="3200" b="1" i="0" u="none" strike="noStrike" cap="none" dirty="0">
                <a:solidFill>
                  <a:schemeClr val="accent6">
                    <a:lumMod val="50000"/>
                  </a:schemeClr>
                </a:solidFill>
                <a:ea typeface="Arial"/>
                <a:cs typeface="Arial"/>
                <a:sym typeface="Arial"/>
              </a:endParaRPr>
            </a:p>
            <a:p>
              <a:pPr marL="0" marR="0" lvl="0" indent="0" algn="ctr" rtl="0">
                <a:lnSpc>
                  <a:spcPct val="90000"/>
                </a:lnSpc>
                <a:spcBef>
                  <a:spcPts val="35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lang="en-US" sz="3200" b="1" i="0" u="none" strike="noStrike" cap="none" dirty="0">
                  <a:solidFill>
                    <a:schemeClr val="accent6">
                      <a:lumMod val="50000"/>
                    </a:schemeClr>
                  </a:solidFill>
                  <a:ea typeface="Arial"/>
                  <a:cs typeface="Arial"/>
                  <a:sym typeface="Arial"/>
                </a:rPr>
                <a:t>Reduce IR drop</a:t>
              </a:r>
              <a:endParaRPr sz="3200" b="1" i="0" u="none" strike="noStrike" cap="none" dirty="0">
                <a:solidFill>
                  <a:schemeClr val="accent6">
                    <a:lumMod val="50000"/>
                  </a:schemeClr>
                </a:solidFill>
                <a:ea typeface="Arial"/>
                <a:cs typeface="Arial"/>
                <a:sym typeface="Arial"/>
              </a:endParaRPr>
            </a:p>
          </p:txBody>
        </p:sp>
        <p:sp>
          <p:nvSpPr>
            <p:cNvPr id="148" name="Google Shape;179;p26"/>
            <p:cNvSpPr/>
            <p:nvPr/>
          </p:nvSpPr>
          <p:spPr>
            <a:xfrm rot="4314964">
              <a:off x="3196920" y="621150"/>
              <a:ext cx="1378178" cy="1378178"/>
            </a:xfrm>
            <a:prstGeom prst="teardrop">
              <a:avLst>
                <a:gd name="adj" fmla="val 100000"/>
              </a:avLst>
            </a:prstGeom>
            <a:solidFill>
              <a:srgbClr val="EDEC20"/>
            </a:solidFill>
            <a:ln w="254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" name="Google Shape;180;p26"/>
            <p:cNvSpPr/>
            <p:nvPr/>
          </p:nvSpPr>
          <p:spPr>
            <a:xfrm>
              <a:off x="3186312" y="637598"/>
              <a:ext cx="1286700" cy="1286400"/>
            </a:xfrm>
            <a:prstGeom prst="ellipse">
              <a:avLst/>
            </a:prstGeom>
            <a:solidFill>
              <a:srgbClr val="FFFFFF">
                <a:alpha val="89019"/>
              </a:srgbClr>
            </a:solidFill>
            <a:ln w="25400" cap="flat" cmpd="sng">
              <a:solidFill>
                <a:srgbClr val="EDEC2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" name="Google Shape;182;p26"/>
            <p:cNvSpPr/>
            <p:nvPr/>
          </p:nvSpPr>
          <p:spPr>
            <a:xfrm rot="2760843">
              <a:off x="1689375" y="564905"/>
              <a:ext cx="1378438" cy="1378438"/>
            </a:xfrm>
            <a:prstGeom prst="teardrop">
              <a:avLst>
                <a:gd name="adj" fmla="val 100000"/>
              </a:avLst>
            </a:prstGeom>
            <a:solidFill>
              <a:srgbClr val="A7D424"/>
            </a:solidFill>
            <a:ln w="254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" name="Google Shape;183;p26"/>
            <p:cNvSpPr/>
            <p:nvPr/>
          </p:nvSpPr>
          <p:spPr>
            <a:xfrm>
              <a:off x="1748441" y="616359"/>
              <a:ext cx="1286700" cy="1286400"/>
            </a:xfrm>
            <a:prstGeom prst="ellipse">
              <a:avLst/>
            </a:prstGeom>
            <a:solidFill>
              <a:srgbClr val="FFFFFF">
                <a:alpha val="89019"/>
              </a:srgbClr>
            </a:solidFill>
            <a:ln w="25400" cap="flat" cmpd="sng">
              <a:solidFill>
                <a:srgbClr val="A7D42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" name="Google Shape;184;p26"/>
            <p:cNvSpPr txBox="1"/>
            <p:nvPr/>
          </p:nvSpPr>
          <p:spPr>
            <a:xfrm>
              <a:off x="1859522" y="800173"/>
              <a:ext cx="1099639" cy="918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700" tIns="12700" rIns="12700" bIns="127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lang="en-US" sz="2800" b="0" i="0" u="none" strike="noStrike" cap="none" dirty="0">
                  <a:solidFill>
                    <a:srgbClr val="C00000"/>
                  </a:solidFill>
                  <a:ea typeface="Arial"/>
                  <a:cs typeface="Arial"/>
                  <a:sym typeface="Arial"/>
                </a:rPr>
                <a:t>Calibre platform</a:t>
              </a:r>
              <a:endParaRPr sz="2800" b="0" i="0" u="none" strike="noStrike" cap="none" dirty="0">
                <a:solidFill>
                  <a:srgbClr val="000000"/>
                </a:solidFill>
                <a:ea typeface="Arial"/>
                <a:cs typeface="Arial"/>
                <a:sym typeface="Arial"/>
              </a:endParaRPr>
            </a:p>
            <a:p>
              <a:pPr marL="0" marR="0" lvl="0" indent="0" algn="ctr" rtl="0">
                <a:lnSpc>
                  <a:spcPct val="90000"/>
                </a:lnSpc>
                <a:spcBef>
                  <a:spcPts val="35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lang="en-US" sz="2800" b="0" i="0" u="none" strike="noStrike" cap="none" dirty="0" smtClean="0">
                  <a:solidFill>
                    <a:srgbClr val="000000"/>
                  </a:solidFill>
                  <a:ea typeface="Arial"/>
                  <a:cs typeface="Arial"/>
                  <a:sym typeface="Arial"/>
                </a:rPr>
                <a:t>Connectivity-based </a:t>
              </a:r>
              <a:r>
                <a:rPr lang="en-US" sz="2800" b="0" i="0" u="none" strike="noStrike" cap="none" dirty="0">
                  <a:solidFill>
                    <a:srgbClr val="000000"/>
                  </a:solidFill>
                  <a:ea typeface="Arial"/>
                  <a:cs typeface="Arial"/>
                  <a:sym typeface="Arial"/>
                </a:rPr>
                <a:t>extraction</a:t>
              </a:r>
              <a:endParaRPr sz="2800" b="0" i="0" u="none" strike="noStrike" cap="none" dirty="0">
                <a:solidFill>
                  <a:srgbClr val="000000"/>
                </a:solidFill>
                <a:ea typeface="Arial"/>
                <a:cs typeface="Arial"/>
                <a:sym typeface="Arial"/>
              </a:endParaRPr>
            </a:p>
          </p:txBody>
        </p:sp>
        <p:sp>
          <p:nvSpPr>
            <p:cNvPr id="154" name="Google Shape;185;p26"/>
            <p:cNvSpPr/>
            <p:nvPr/>
          </p:nvSpPr>
          <p:spPr>
            <a:xfrm rot="740528">
              <a:off x="332263" y="1286685"/>
              <a:ext cx="1378253" cy="1378253"/>
            </a:xfrm>
            <a:prstGeom prst="teardrop">
              <a:avLst>
                <a:gd name="adj" fmla="val 100000"/>
              </a:avLst>
            </a:prstGeom>
            <a:solidFill>
              <a:srgbClr val="70B230"/>
            </a:solidFill>
            <a:ln w="254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5" name="Google Shape;186;p26"/>
            <p:cNvSpPr/>
            <p:nvPr/>
          </p:nvSpPr>
          <p:spPr>
            <a:xfrm>
              <a:off x="378315" y="1332776"/>
              <a:ext cx="1286700" cy="1286400"/>
            </a:xfrm>
            <a:prstGeom prst="ellipse">
              <a:avLst/>
            </a:prstGeom>
            <a:solidFill>
              <a:srgbClr val="FFFFFF">
                <a:alpha val="89019"/>
              </a:srgbClr>
            </a:solidFill>
            <a:ln w="25400" cap="flat" cmpd="sng">
              <a:solidFill>
                <a:srgbClr val="70B23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" name="Google Shape;187;p26"/>
            <p:cNvSpPr txBox="1"/>
            <p:nvPr/>
          </p:nvSpPr>
          <p:spPr>
            <a:xfrm>
              <a:off x="422284" y="1516586"/>
              <a:ext cx="1198200" cy="918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1425" tIns="11425" rIns="11425" bIns="114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-US" sz="2800" b="0" i="0" u="none" strike="noStrike" cap="none" dirty="0">
                  <a:solidFill>
                    <a:srgbClr val="C00000"/>
                  </a:solidFill>
                  <a:ea typeface="Arial"/>
                  <a:cs typeface="Arial"/>
                  <a:sym typeface="Arial"/>
                </a:rPr>
                <a:t>G</a:t>
              </a:r>
              <a:r>
                <a:rPr lang="en-US" sz="2800" dirty="0">
                  <a:solidFill>
                    <a:srgbClr val="C00000"/>
                  </a:solidFill>
                </a:rPr>
                <a:t>LOBALFOUNDRIES</a:t>
              </a:r>
              <a:endParaRPr sz="2800" b="0" i="0" u="none" strike="noStrike" cap="none" dirty="0">
                <a:solidFill>
                  <a:srgbClr val="000000"/>
                </a:solidFill>
                <a:ea typeface="Arial"/>
                <a:cs typeface="Arial"/>
                <a:sym typeface="Arial"/>
              </a:endParaRPr>
            </a:p>
            <a:p>
              <a:pPr marL="0" marR="0" lvl="0" indent="0" algn="ctr" rtl="0">
                <a:lnSpc>
                  <a:spcPct val="90000"/>
                </a:lnSpc>
                <a:spcBef>
                  <a:spcPts val="315"/>
                </a:spcBef>
                <a:spcAft>
                  <a:spcPts val="0"/>
                </a:spcAft>
                <a:buClr>
                  <a:srgbClr val="000000"/>
                </a:buClr>
                <a:buSzPts val="1050"/>
                <a:buFont typeface="Arial"/>
                <a:buNone/>
              </a:pPr>
              <a:r>
                <a:rPr lang="en-US" sz="2800" b="0" i="0" u="none" strike="noStrike" cap="none" dirty="0">
                  <a:solidFill>
                    <a:srgbClr val="000000"/>
                  </a:solidFill>
                  <a:ea typeface="Arial"/>
                  <a:cs typeface="Arial"/>
                  <a:sym typeface="Arial"/>
                </a:rPr>
                <a:t>stack/specs/DRC rules</a:t>
              </a:r>
              <a:endParaRPr sz="2800" b="0" i="0" u="none" strike="noStrike" cap="none" dirty="0">
                <a:solidFill>
                  <a:srgbClr val="000000"/>
                </a:solidFill>
                <a:ea typeface="Arial"/>
                <a:cs typeface="Arial"/>
                <a:sym typeface="Arial"/>
              </a:endParaRPr>
            </a:p>
          </p:txBody>
        </p:sp>
        <p:sp>
          <p:nvSpPr>
            <p:cNvPr id="150" name="Google Shape;181;p26"/>
            <p:cNvSpPr txBox="1"/>
            <p:nvPr/>
          </p:nvSpPr>
          <p:spPr>
            <a:xfrm>
              <a:off x="3253270" y="821413"/>
              <a:ext cx="1228049" cy="918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700" tIns="12700" rIns="12700" bIns="127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lang="en-US" sz="2800" b="0" i="0" u="none" strike="noStrike" cap="none" dirty="0" smtClean="0">
                  <a:solidFill>
                    <a:srgbClr val="C00000"/>
                  </a:solidFill>
                  <a:ea typeface="Arial"/>
                  <a:cs typeface="Arial"/>
                  <a:sym typeface="Arial"/>
                </a:rPr>
                <a:t>Calibre YieldEnhancer</a:t>
              </a:r>
              <a:endParaRPr sz="2800" b="0" i="0" u="none" strike="noStrike" cap="none" dirty="0">
                <a:solidFill>
                  <a:srgbClr val="000000"/>
                </a:solidFill>
                <a:ea typeface="Arial"/>
                <a:cs typeface="Arial"/>
                <a:sym typeface="Arial"/>
              </a:endParaRPr>
            </a:p>
            <a:p>
              <a:pPr marL="0" marR="0" lvl="0" indent="0" algn="ctr" rtl="0">
                <a:lnSpc>
                  <a:spcPct val="90000"/>
                </a:lnSpc>
                <a:spcBef>
                  <a:spcPts val="35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lang="en-US" sz="2600" b="0" i="0" u="none" strike="noStrike" cap="none" dirty="0" smtClean="0">
                  <a:solidFill>
                    <a:srgbClr val="000000"/>
                  </a:solidFill>
                  <a:ea typeface="Arial"/>
                  <a:cs typeface="Arial"/>
                  <a:sym typeface="Arial"/>
                </a:rPr>
                <a:t>DRC/LVS</a:t>
              </a:r>
              <a:br>
                <a:rPr lang="en-US" sz="2600" b="0" i="0" u="none" strike="noStrike" cap="none" dirty="0" smtClean="0">
                  <a:solidFill>
                    <a:srgbClr val="000000"/>
                  </a:solidFill>
                  <a:ea typeface="Arial"/>
                  <a:cs typeface="Arial"/>
                  <a:sym typeface="Arial"/>
                </a:rPr>
              </a:br>
              <a:r>
                <a:rPr lang="en-US" sz="2600" b="0" i="0" u="none" strike="noStrike" cap="none" dirty="0" smtClean="0">
                  <a:solidFill>
                    <a:srgbClr val="000000"/>
                  </a:solidFill>
                  <a:ea typeface="Arial"/>
                  <a:cs typeface="Arial"/>
                  <a:sym typeface="Arial"/>
                </a:rPr>
                <a:t>correct </a:t>
              </a:r>
              <a:r>
                <a:rPr lang="en-US" sz="2600" b="0" i="0" u="none" strike="noStrike" cap="none" dirty="0">
                  <a:solidFill>
                    <a:srgbClr val="000000"/>
                  </a:solidFill>
                  <a:ea typeface="Arial"/>
                  <a:cs typeface="Arial"/>
                  <a:sym typeface="Arial"/>
                </a:rPr>
                <a:t>by </a:t>
              </a:r>
              <a:r>
                <a:rPr lang="en-US" sz="2600" b="0" i="0" u="none" strike="noStrike" cap="none" dirty="0" smtClean="0">
                  <a:solidFill>
                    <a:srgbClr val="000000"/>
                  </a:solidFill>
                  <a:ea typeface="Arial"/>
                  <a:cs typeface="Arial"/>
                  <a:sym typeface="Arial"/>
                </a:rPr>
                <a:t>construction</a:t>
              </a:r>
              <a:br>
                <a:rPr lang="en-US" sz="2600" b="0" i="0" u="none" strike="noStrike" cap="none" dirty="0" smtClean="0">
                  <a:solidFill>
                    <a:srgbClr val="000000"/>
                  </a:solidFill>
                  <a:ea typeface="Arial"/>
                  <a:cs typeface="Arial"/>
                  <a:sym typeface="Arial"/>
                </a:rPr>
              </a:br>
              <a:r>
                <a:rPr lang="en-US" sz="2600" b="0" i="0" u="none" strike="noStrike" cap="none" dirty="0" smtClean="0">
                  <a:solidFill>
                    <a:srgbClr val="000000"/>
                  </a:solidFill>
                  <a:ea typeface="Arial"/>
                  <a:cs typeface="Arial"/>
                  <a:sym typeface="Arial"/>
                </a:rPr>
                <a:t>via </a:t>
              </a:r>
              <a:r>
                <a:rPr lang="en-US" sz="2600" b="0" i="0" u="none" strike="noStrike" cap="none" dirty="0">
                  <a:solidFill>
                    <a:srgbClr val="000000"/>
                  </a:solidFill>
                  <a:ea typeface="Arial"/>
                  <a:cs typeface="Arial"/>
                  <a:sym typeface="Arial"/>
                </a:rPr>
                <a:t>insertion</a:t>
              </a:r>
              <a:endParaRPr sz="2600" b="0" i="0" u="none" strike="noStrike" cap="none" dirty="0">
                <a:solidFill>
                  <a:srgbClr val="000000"/>
                </a:solidFill>
                <a:ea typeface="Arial"/>
                <a:cs typeface="Arial"/>
                <a:sym typeface="Arial"/>
              </a:endParaRPr>
            </a:p>
            <a:p>
              <a:pPr marL="0" marR="0" lvl="0" indent="0" algn="ctr" rtl="0">
                <a:lnSpc>
                  <a:spcPct val="90000"/>
                </a:lnSpc>
                <a:spcBef>
                  <a:spcPts val="35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lang="en-US" sz="2600" b="0" i="0" u="none" strike="noStrike" cap="none" dirty="0">
                  <a:solidFill>
                    <a:srgbClr val="000000"/>
                  </a:solidFill>
                  <a:ea typeface="Arial"/>
                  <a:cs typeface="Arial"/>
                  <a:sym typeface="Arial"/>
                </a:rPr>
                <a:t>PowerVia flow </a:t>
              </a:r>
              <a:endParaRPr sz="2600" b="0" i="0" u="none" strike="noStrike" cap="none" dirty="0">
                <a:solidFill>
                  <a:srgbClr val="000000"/>
                </a:solidFill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10" name="Google Shape;188;p26"/>
          <p:cNvSpPr txBox="1"/>
          <p:nvPr/>
        </p:nvSpPr>
        <p:spPr>
          <a:xfrm>
            <a:off x="17232539" y="29370567"/>
            <a:ext cx="1320142" cy="1203921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7058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2800" b="0" i="0" u="none" strike="noStrike" cap="none" dirty="0" smtClean="0">
                <a:solidFill>
                  <a:schemeClr val="accent6">
                    <a:lumMod val="50000"/>
                  </a:schemeClr>
                </a:solidFill>
                <a:ea typeface="Arial"/>
                <a:cs typeface="Arial"/>
                <a:sym typeface="Arial"/>
              </a:rPr>
              <a:t>output:</a:t>
            </a:r>
            <a:br>
              <a:rPr lang="en-US" sz="2800" b="0" i="0" u="none" strike="noStrike" cap="none" dirty="0" smtClean="0">
                <a:solidFill>
                  <a:schemeClr val="accent6">
                    <a:lumMod val="50000"/>
                  </a:schemeClr>
                </a:solidFill>
                <a:ea typeface="Arial"/>
                <a:cs typeface="Arial"/>
                <a:sym typeface="Arial"/>
              </a:rPr>
            </a:br>
            <a:r>
              <a:rPr lang="en-US" sz="2800" b="0" i="0" u="none" strike="noStrike" cap="none" dirty="0" smtClean="0">
                <a:solidFill>
                  <a:schemeClr val="accent6">
                    <a:lumMod val="50000"/>
                  </a:schemeClr>
                </a:solidFill>
                <a:ea typeface="Arial"/>
                <a:cs typeface="Arial"/>
                <a:sym typeface="Arial"/>
              </a:rPr>
              <a:t>via </a:t>
            </a:r>
            <a:r>
              <a:rPr lang="en-US" sz="2800" b="0" i="0" u="none" strike="noStrike" cap="none" dirty="0">
                <a:solidFill>
                  <a:schemeClr val="accent6">
                    <a:lumMod val="50000"/>
                  </a:schemeClr>
                </a:solidFill>
                <a:ea typeface="Arial"/>
                <a:cs typeface="Arial"/>
                <a:sym typeface="Arial"/>
              </a:rPr>
              <a:t>DB</a:t>
            </a:r>
            <a:endParaRPr sz="2800" b="0" i="0" u="none" strike="noStrike" cap="none" dirty="0">
              <a:solidFill>
                <a:schemeClr val="accent6">
                  <a:lumMod val="50000"/>
                </a:schemeClr>
              </a:solidFill>
              <a:ea typeface="Arial"/>
              <a:cs typeface="Arial"/>
              <a:sym typeface="Arial"/>
            </a:endParaRPr>
          </a:p>
        </p:txBody>
      </p:sp>
      <p:sp>
        <p:nvSpPr>
          <p:cNvPr id="114" name="Google Shape;190;p26"/>
          <p:cNvSpPr/>
          <p:nvPr/>
        </p:nvSpPr>
        <p:spPr>
          <a:xfrm>
            <a:off x="6314987" y="28587552"/>
            <a:ext cx="8419417" cy="4412535"/>
          </a:xfrm>
          <a:prstGeom prst="flowChartAlternateProcess">
            <a:avLst/>
          </a:prstGeom>
          <a:solidFill>
            <a:schemeClr val="accent6">
              <a:lumMod val="50000"/>
              <a:alpha val="21568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98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 dirty="0">
                <a:solidFill>
                  <a:srgbClr val="92D050"/>
                </a:solidFill>
                <a:latin typeface="Tahoma"/>
                <a:ea typeface="Tahoma"/>
                <a:cs typeface="Tahoma"/>
                <a:sym typeface="Tahoma"/>
              </a:rPr>
              <a:t>CORE ENGINE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FFFFFF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FFFFFF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FFFFFF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FFFFFF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2800" b="0" i="0" u="none" strike="noStrike" cap="none" dirty="0">
                <a:solidFill>
                  <a:schemeClr val="accent6">
                    <a:lumMod val="50000"/>
                  </a:schemeClr>
                </a:solidFill>
                <a:ea typeface="Tahoma"/>
                <a:cs typeface="Tahoma"/>
                <a:sym typeface="Tahoma"/>
              </a:rPr>
              <a:t>Net extraction/via addition rules are automatically generated controlled by stack definition</a:t>
            </a:r>
            <a:endParaRPr sz="2800" b="0" i="0" u="none" strike="noStrike" cap="none" dirty="0">
              <a:solidFill>
                <a:schemeClr val="accent6">
                  <a:lumMod val="50000"/>
                </a:schemeClr>
              </a:solidFill>
              <a:ea typeface="Arial"/>
              <a:cs typeface="Arial"/>
              <a:sym typeface="Arial"/>
            </a:endParaRPr>
          </a:p>
        </p:txBody>
      </p:sp>
      <p:sp>
        <p:nvSpPr>
          <p:cNvPr id="115" name="Google Shape;191;p26"/>
          <p:cNvSpPr/>
          <p:nvPr/>
        </p:nvSpPr>
        <p:spPr>
          <a:xfrm>
            <a:off x="3919672" y="29279299"/>
            <a:ext cx="1848593" cy="1386454"/>
          </a:xfrm>
          <a:prstGeom prst="flowChartMagneticDisk">
            <a:avLst/>
          </a:prstGeom>
          <a:solidFill>
            <a:srgbClr val="6699FF"/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76200" sy="23000" kx="1200090" algn="b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2600" b="0" i="0" u="none" strike="noStrike" cap="none" dirty="0">
                <a:solidFill>
                  <a:srgbClr val="000000"/>
                </a:solidFill>
                <a:ea typeface="Tahoma"/>
                <a:cs typeface="Tahoma"/>
                <a:sym typeface="Tahoma"/>
              </a:rPr>
              <a:t>Input DB</a:t>
            </a:r>
            <a:endParaRPr sz="2600" b="0" i="0" u="none" strike="noStrike" cap="none" dirty="0">
              <a:solidFill>
                <a:srgbClr val="000000"/>
              </a:solidFill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2600" b="0" i="0" u="none" strike="noStrike" cap="none" dirty="0">
                <a:solidFill>
                  <a:srgbClr val="000000"/>
                </a:solidFill>
                <a:ea typeface="Tahoma"/>
                <a:cs typeface="Tahoma"/>
                <a:sym typeface="Tahoma"/>
              </a:rPr>
              <a:t>GDS/OAS</a:t>
            </a:r>
            <a:endParaRPr sz="2600" b="0" i="0" u="none" strike="noStrike" cap="none" dirty="0">
              <a:solidFill>
                <a:srgbClr val="000000"/>
              </a:solidFill>
              <a:ea typeface="Arial"/>
              <a:cs typeface="Arial"/>
              <a:sym typeface="Arial"/>
            </a:endParaRPr>
          </a:p>
        </p:txBody>
      </p:sp>
      <p:sp>
        <p:nvSpPr>
          <p:cNvPr id="116" name="Google Shape;192;p26"/>
          <p:cNvSpPr/>
          <p:nvPr/>
        </p:nvSpPr>
        <p:spPr>
          <a:xfrm>
            <a:off x="5915813" y="25124420"/>
            <a:ext cx="2590505" cy="2949858"/>
          </a:xfrm>
          <a:prstGeom prst="flowChartDocument">
            <a:avLst/>
          </a:prstGeom>
          <a:gradFill>
            <a:gsLst>
              <a:gs pos="0">
                <a:srgbClr val="CABBE1"/>
              </a:gs>
              <a:gs pos="49559">
                <a:srgbClr val="B5DFDA"/>
              </a:gs>
              <a:gs pos="71000">
                <a:srgbClr val="D2D3D4"/>
              </a:gs>
              <a:gs pos="85000">
                <a:srgbClr val="D2D3D4"/>
              </a:gs>
              <a:gs pos="100000">
                <a:srgbClr val="B0D7FF"/>
              </a:gs>
            </a:gsLst>
            <a:lin ang="5400012" scaled="0"/>
          </a:gra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>
            <a:outerShdw blurRad="76200" sy="23000" kx="1200090" algn="b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2200" b="0" i="0" u="sng" strike="noStrike" cap="none" dirty="0">
                <a:solidFill>
                  <a:srgbClr val="000000"/>
                </a:solidFill>
                <a:ea typeface="Tahoma"/>
                <a:cs typeface="Tahoma"/>
                <a:sym typeface="Tahoma"/>
              </a:rPr>
              <a:t>Techlib.tcl</a:t>
            </a:r>
            <a:endParaRPr sz="2200" b="0" i="0" u="sng" strike="noStrike" cap="none" dirty="0">
              <a:solidFill>
                <a:srgbClr val="000000"/>
              </a:solidFill>
              <a:ea typeface="Tahoma"/>
              <a:cs typeface="Tahoma"/>
              <a:sym typeface="Tahom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endParaRPr sz="1200" b="0" i="0" u="none" strike="noStrike" cap="none" dirty="0">
              <a:solidFill>
                <a:srgbClr val="000000"/>
              </a:solidFill>
              <a:ea typeface="Tahoma"/>
              <a:cs typeface="Tahoma"/>
              <a:sym typeface="Tahom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lang="en-US" sz="2200" b="0" i="0" u="none" strike="noStrike" cap="none" dirty="0">
                <a:solidFill>
                  <a:srgbClr val="000000"/>
                </a:solidFill>
                <a:ea typeface="Tahoma"/>
                <a:cs typeface="Tahoma"/>
                <a:sym typeface="Tahoma"/>
              </a:rPr>
              <a:t>Config data</a:t>
            </a:r>
            <a:endParaRPr sz="2200" b="0" i="0" u="none" strike="noStrike" cap="none" dirty="0">
              <a:solidFill>
                <a:srgbClr val="000000"/>
              </a:solidFill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lang="en-US" sz="2200" b="0" i="0" u="none" strike="noStrike" cap="none" dirty="0">
                <a:solidFill>
                  <a:srgbClr val="000000"/>
                </a:solidFill>
                <a:ea typeface="Tahoma"/>
                <a:cs typeface="Tahoma"/>
                <a:sym typeface="Tahoma"/>
              </a:rPr>
              <a:t>User controls</a:t>
            </a:r>
            <a:endParaRPr sz="2200" b="0" i="0" u="none" strike="noStrike" cap="none" dirty="0">
              <a:solidFill>
                <a:srgbClr val="000000"/>
              </a:solidFill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lang="en-US" sz="2200" b="0" i="0" u="none" strike="noStrike" cap="none" dirty="0">
                <a:solidFill>
                  <a:srgbClr val="000000"/>
                </a:solidFill>
                <a:ea typeface="Tahoma"/>
                <a:cs typeface="Tahoma"/>
                <a:sym typeface="Tahoma"/>
              </a:rPr>
              <a:t>Technology-specific </a:t>
            </a:r>
            <a:r>
              <a:rPr lang="en-US" sz="2200" b="0" i="0" u="none" strike="noStrike" cap="none" dirty="0" smtClean="0">
                <a:solidFill>
                  <a:srgbClr val="000000"/>
                </a:solidFill>
                <a:ea typeface="Tahoma"/>
                <a:cs typeface="Tahoma"/>
                <a:sym typeface="Tahoma"/>
              </a:rPr>
              <a:t>info</a:t>
            </a:r>
            <a:endParaRPr sz="2200" b="0" i="0" u="none" strike="noStrike" cap="none" dirty="0">
              <a:solidFill>
                <a:srgbClr val="000000"/>
              </a:solidFill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lang="en-US" sz="2200" b="0" i="0" u="none" strike="noStrike" cap="none" dirty="0">
                <a:solidFill>
                  <a:srgbClr val="000000"/>
                </a:solidFill>
                <a:ea typeface="Tahoma"/>
                <a:cs typeface="Tahoma"/>
                <a:sym typeface="Tahoma"/>
              </a:rPr>
              <a:t>Layer stack definition</a:t>
            </a:r>
            <a:endParaRPr sz="2200" b="0" i="0" u="none" strike="noStrike" cap="none" dirty="0">
              <a:solidFill>
                <a:srgbClr val="000000"/>
              </a:solidFill>
              <a:ea typeface="Arial"/>
              <a:cs typeface="Arial"/>
              <a:sym typeface="Arial"/>
            </a:endParaRPr>
          </a:p>
        </p:txBody>
      </p:sp>
      <p:sp>
        <p:nvSpPr>
          <p:cNvPr id="117" name="Google Shape;193;p26"/>
          <p:cNvSpPr/>
          <p:nvPr/>
        </p:nvSpPr>
        <p:spPr>
          <a:xfrm>
            <a:off x="6495261" y="29295734"/>
            <a:ext cx="2446969" cy="1353584"/>
          </a:xfrm>
          <a:prstGeom prst="flowChartDocument">
            <a:avLst/>
          </a:prstGeom>
          <a:solidFill>
            <a:srgbClr val="9FA0A3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>
            <a:outerShdw blurRad="76200" sy="23000" kx="1200090" algn="b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2600" b="0" i="0" u="none" strike="noStrike" cap="none" dirty="0">
                <a:solidFill>
                  <a:srgbClr val="000000"/>
                </a:solidFill>
                <a:ea typeface="Tahoma"/>
                <a:cs typeface="Tahoma"/>
                <a:sym typeface="Tahoma"/>
              </a:rPr>
              <a:t>Net extraction rules</a:t>
            </a:r>
            <a:endParaRPr sz="2600" b="0" i="0" u="none" strike="noStrike" cap="none" dirty="0">
              <a:solidFill>
                <a:srgbClr val="000000"/>
              </a:solidFill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2600" b="0" i="0" u="none" strike="noStrike" cap="none" dirty="0">
                <a:solidFill>
                  <a:srgbClr val="000000"/>
                </a:solidFill>
                <a:ea typeface="Tahoma"/>
                <a:cs typeface="Tahoma"/>
                <a:sym typeface="Tahoma"/>
              </a:rPr>
              <a:t>Via addition</a:t>
            </a:r>
            <a:endParaRPr sz="2600" b="0" i="0" u="none" strike="noStrike" cap="none" dirty="0">
              <a:solidFill>
                <a:srgbClr val="000000"/>
              </a:solidFill>
              <a:ea typeface="Tahoma"/>
              <a:cs typeface="Tahoma"/>
              <a:sym typeface="Tahoma"/>
            </a:endParaRPr>
          </a:p>
        </p:txBody>
      </p:sp>
      <p:sp>
        <p:nvSpPr>
          <p:cNvPr id="118" name="Google Shape;194;p26"/>
          <p:cNvSpPr/>
          <p:nvPr/>
        </p:nvSpPr>
        <p:spPr>
          <a:xfrm>
            <a:off x="9457462" y="29295724"/>
            <a:ext cx="2077519" cy="1353604"/>
          </a:xfrm>
          <a:prstGeom prst="flowChartAlternateProcess">
            <a:avLst/>
          </a:prstGeom>
          <a:solidFill>
            <a:srgbClr val="6699FF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dir="5400000" algn="t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75"/>
              <a:buFont typeface="Arial"/>
              <a:buNone/>
            </a:pPr>
            <a:r>
              <a:rPr lang="en-US" sz="2600" b="0" i="0" u="none" strike="noStrike" cap="none" dirty="0">
                <a:solidFill>
                  <a:srgbClr val="000000"/>
                </a:solidFill>
                <a:ea typeface="Tahoma"/>
                <a:cs typeface="Tahoma"/>
                <a:sym typeface="Tahoma"/>
              </a:rPr>
              <a:t>PWR/GND intersection extract by NET</a:t>
            </a:r>
            <a:endParaRPr sz="2600" b="0" i="0" u="none" strike="noStrike" cap="none" dirty="0">
              <a:solidFill>
                <a:srgbClr val="000000"/>
              </a:solidFill>
              <a:ea typeface="Arial"/>
              <a:cs typeface="Arial"/>
              <a:sym typeface="Arial"/>
            </a:endParaRPr>
          </a:p>
        </p:txBody>
      </p:sp>
      <p:sp>
        <p:nvSpPr>
          <p:cNvPr id="119" name="Google Shape;195;p26"/>
          <p:cNvSpPr/>
          <p:nvPr/>
        </p:nvSpPr>
        <p:spPr>
          <a:xfrm>
            <a:off x="12110166" y="29295724"/>
            <a:ext cx="2077519" cy="1353604"/>
          </a:xfrm>
          <a:prstGeom prst="flowChartAlternateProcess">
            <a:avLst/>
          </a:prstGeom>
          <a:solidFill>
            <a:srgbClr val="6699FF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>
            <a:outerShdw blurRad="76200" sy="23000" kx="-120009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70"/>
              <a:buFont typeface="Arial"/>
              <a:buNone/>
            </a:pPr>
            <a:r>
              <a:rPr lang="en-US" sz="2600" b="0" i="0" u="none" strike="noStrike" cap="none" dirty="0" smtClean="0">
                <a:solidFill>
                  <a:srgbClr val="000000"/>
                </a:solidFill>
                <a:ea typeface="Tahoma"/>
                <a:cs typeface="Tahoma"/>
                <a:sym typeface="Tahoma"/>
              </a:rPr>
              <a:t>Power Via addition </a:t>
            </a:r>
            <a:r>
              <a:rPr lang="en-US" sz="2600" b="0" i="0" u="none" strike="noStrike" cap="none" dirty="0">
                <a:solidFill>
                  <a:srgbClr val="000000"/>
                </a:solidFill>
                <a:ea typeface="Tahoma"/>
                <a:cs typeface="Tahoma"/>
                <a:sym typeface="Tahoma"/>
              </a:rPr>
              <a:t>process </a:t>
            </a:r>
            <a:endParaRPr sz="2600" b="0" i="0" u="none" strike="noStrike" cap="none" dirty="0">
              <a:solidFill>
                <a:srgbClr val="000000"/>
              </a:solidFill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70"/>
              <a:buFont typeface="Arial"/>
              <a:buNone/>
            </a:pPr>
            <a:r>
              <a:rPr lang="en-US" sz="2600" b="0" i="0" u="none" strike="noStrike" cap="none" dirty="0">
                <a:solidFill>
                  <a:srgbClr val="000000"/>
                </a:solidFill>
                <a:ea typeface="Tahoma"/>
                <a:cs typeface="Tahoma"/>
                <a:sym typeface="Tahoma"/>
              </a:rPr>
              <a:t>Single/stack </a:t>
            </a:r>
            <a:endParaRPr sz="2600" b="0" i="0" u="none" strike="noStrike" cap="none" dirty="0">
              <a:solidFill>
                <a:srgbClr val="000000"/>
              </a:solidFill>
              <a:ea typeface="Arial"/>
              <a:cs typeface="Arial"/>
              <a:sym typeface="Arial"/>
            </a:endParaRPr>
          </a:p>
        </p:txBody>
      </p:sp>
      <p:sp>
        <p:nvSpPr>
          <p:cNvPr id="120" name="Google Shape;196;p26"/>
          <p:cNvSpPr/>
          <p:nvPr/>
        </p:nvSpPr>
        <p:spPr>
          <a:xfrm>
            <a:off x="15198852" y="29277266"/>
            <a:ext cx="1933900" cy="1390520"/>
          </a:xfrm>
          <a:prstGeom prst="flowChartMagneticDisk">
            <a:avLst/>
          </a:prstGeom>
          <a:solidFill>
            <a:srgbClr val="6699FF"/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76200" sy="23000" kx="-120009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2600" b="0" i="0" u="none" strike="noStrike" cap="none" dirty="0">
                <a:solidFill>
                  <a:srgbClr val="000000"/>
                </a:solidFill>
                <a:ea typeface="Tahoma"/>
                <a:cs typeface="Tahoma"/>
                <a:sym typeface="Tahoma"/>
              </a:rPr>
              <a:t>Output via DB GDS/OAS</a:t>
            </a:r>
            <a:endParaRPr sz="2600" b="0" i="0" u="none" strike="noStrike" cap="none" dirty="0">
              <a:solidFill>
                <a:srgbClr val="000000"/>
              </a:solidFill>
              <a:ea typeface="Arial"/>
              <a:cs typeface="Arial"/>
              <a:sym typeface="Arial"/>
            </a:endParaRPr>
          </a:p>
        </p:txBody>
      </p:sp>
      <p:cxnSp>
        <p:nvCxnSpPr>
          <p:cNvPr id="122" name="Google Shape;198;p26"/>
          <p:cNvCxnSpPr>
            <a:stCxn id="120" idx="3"/>
            <a:endCxn id="121" idx="0"/>
          </p:cNvCxnSpPr>
          <p:nvPr/>
        </p:nvCxnSpPr>
        <p:spPr>
          <a:xfrm flipH="1">
            <a:off x="16163323" y="30667786"/>
            <a:ext cx="2480" cy="602822"/>
          </a:xfrm>
          <a:prstGeom prst="straightConnector1">
            <a:avLst/>
          </a:prstGeom>
          <a:noFill/>
          <a:ln w="57150" cap="flat" cmpd="sng">
            <a:solidFill>
              <a:schemeClr val="accent6">
                <a:lumMod val="50000"/>
              </a:schemeClr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123" name="Google Shape;199;p26"/>
          <p:cNvSpPr/>
          <p:nvPr/>
        </p:nvSpPr>
        <p:spPr>
          <a:xfrm>
            <a:off x="8728570" y="25795195"/>
            <a:ext cx="1960117" cy="1845852"/>
          </a:xfrm>
          <a:prstGeom prst="flowChartDocument">
            <a:avLst/>
          </a:prstGeom>
          <a:gradFill>
            <a:gsLst>
              <a:gs pos="0">
                <a:srgbClr val="827E8A"/>
              </a:gs>
              <a:gs pos="50000">
                <a:srgbClr val="BDB6C9"/>
              </a:gs>
              <a:gs pos="100000">
                <a:srgbClr val="E3DAF1"/>
              </a:gs>
            </a:gsLst>
            <a:lin ang="2700006" scaled="0"/>
          </a:gra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>
            <a:outerShdw blurRad="76200" sy="23000" kx="1200090" algn="b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US" sz="2200" b="0" i="0" u="sng" strike="noStrike" cap="none" dirty="0">
                <a:solidFill>
                  <a:srgbClr val="000000"/>
                </a:solidFill>
                <a:ea typeface="Tahoma"/>
                <a:cs typeface="Tahoma"/>
                <a:sym typeface="Tahoma"/>
              </a:rPr>
              <a:t>Layer Map</a:t>
            </a:r>
            <a:endParaRPr sz="2200" b="0" i="0" u="none" strike="noStrike" cap="none" dirty="0">
              <a:solidFill>
                <a:srgbClr val="000000"/>
              </a:solidFill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0" i="0" u="none" strike="noStrike" cap="none" dirty="0">
              <a:solidFill>
                <a:srgbClr val="000000"/>
              </a:solidFill>
              <a:ea typeface="Tahoma"/>
              <a:cs typeface="Tahoma"/>
              <a:sym typeface="Tahom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2200" b="0" i="0" u="none" strike="noStrike" cap="none" dirty="0">
                <a:solidFill>
                  <a:srgbClr val="000000"/>
                </a:solidFill>
                <a:ea typeface="Tahoma"/>
                <a:cs typeface="Tahoma"/>
                <a:sym typeface="Tahoma"/>
              </a:rPr>
              <a:t>Drawn layer definitions</a:t>
            </a:r>
            <a:endParaRPr sz="2200" b="0" i="0" u="none" strike="noStrike" cap="none" dirty="0">
              <a:solidFill>
                <a:srgbClr val="000000"/>
              </a:solidFill>
              <a:ea typeface="Arial"/>
              <a:cs typeface="Arial"/>
              <a:sym typeface="Arial"/>
            </a:endParaRPr>
          </a:p>
        </p:txBody>
      </p:sp>
      <p:sp>
        <p:nvSpPr>
          <p:cNvPr id="124" name="Google Shape;200;p26"/>
          <p:cNvSpPr/>
          <p:nvPr/>
        </p:nvSpPr>
        <p:spPr>
          <a:xfrm>
            <a:off x="13094284" y="25795195"/>
            <a:ext cx="1968175" cy="1836347"/>
          </a:xfrm>
          <a:prstGeom prst="flowChartDocument">
            <a:avLst/>
          </a:prstGeom>
          <a:gradFill>
            <a:gsLst>
              <a:gs pos="0">
                <a:srgbClr val="827E8A"/>
              </a:gs>
              <a:gs pos="50000">
                <a:srgbClr val="BDB6C9"/>
              </a:gs>
              <a:gs pos="100000">
                <a:srgbClr val="E3DAF1"/>
              </a:gs>
            </a:gsLst>
            <a:lin ang="8100019" scaled="0"/>
          </a:gra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>
            <a:outerShdw blurRad="76200" sy="23000" kx="1200090" algn="b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2200" b="0" i="0" u="sng" strike="noStrike" cap="none" dirty="0">
                <a:solidFill>
                  <a:srgbClr val="000000"/>
                </a:solidFill>
                <a:ea typeface="Tahoma"/>
                <a:cs typeface="Tahoma"/>
                <a:sym typeface="Tahoma"/>
              </a:rPr>
              <a:t>VIA Variables</a:t>
            </a:r>
            <a:endParaRPr sz="2200" b="0" i="0" u="none" strike="noStrike" cap="none" dirty="0">
              <a:solidFill>
                <a:srgbClr val="000000"/>
              </a:solidFill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endParaRPr sz="1000" b="0" i="0" u="none" strike="noStrike" cap="none" dirty="0">
              <a:solidFill>
                <a:srgbClr val="000000"/>
              </a:solidFill>
              <a:ea typeface="Tahoma"/>
              <a:cs typeface="Tahoma"/>
              <a:sym typeface="Tahom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-US" sz="2200" b="0" i="0" u="none" strike="noStrike" cap="none" dirty="0">
                <a:solidFill>
                  <a:srgbClr val="000000"/>
                </a:solidFill>
                <a:ea typeface="Tahoma"/>
                <a:cs typeface="Tahoma"/>
                <a:sym typeface="Tahoma"/>
              </a:rPr>
              <a:t>Via size, enclosure, spacing, etc… </a:t>
            </a:r>
            <a:endParaRPr sz="2200" b="0" i="0" u="none" strike="noStrike" cap="none" dirty="0">
              <a:solidFill>
                <a:srgbClr val="000000"/>
              </a:solidFill>
              <a:ea typeface="Arial"/>
              <a:cs typeface="Arial"/>
              <a:sym typeface="Arial"/>
            </a:endParaRPr>
          </a:p>
        </p:txBody>
      </p:sp>
      <p:sp>
        <p:nvSpPr>
          <p:cNvPr id="125" name="Google Shape;201;p26"/>
          <p:cNvSpPr/>
          <p:nvPr/>
        </p:nvSpPr>
        <p:spPr>
          <a:xfrm>
            <a:off x="10934444" y="25795195"/>
            <a:ext cx="1941132" cy="1837568"/>
          </a:xfrm>
          <a:prstGeom prst="flowChartDocument">
            <a:avLst/>
          </a:prstGeom>
          <a:gradFill>
            <a:gsLst>
              <a:gs pos="0">
                <a:srgbClr val="827E8A"/>
              </a:gs>
              <a:gs pos="50000">
                <a:srgbClr val="BDB6C9"/>
              </a:gs>
              <a:gs pos="100000">
                <a:srgbClr val="E3DAF1"/>
              </a:gs>
            </a:gsLst>
            <a:lin ang="16200038" scaled="0"/>
          </a:gra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>
            <a:outerShdw blurRad="76200" sy="23000" kx="1200090" algn="b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2200" b="0" i="0" u="sng" strike="noStrike" cap="none" dirty="0">
                <a:solidFill>
                  <a:srgbClr val="000000"/>
                </a:solidFill>
                <a:ea typeface="Tahoma"/>
                <a:cs typeface="Tahoma"/>
                <a:sym typeface="Tahoma"/>
              </a:rPr>
              <a:t>Text Layers</a:t>
            </a:r>
            <a:endParaRPr sz="2200" b="0" i="0" u="none" strike="noStrike" cap="none" dirty="0">
              <a:solidFill>
                <a:srgbClr val="000000"/>
              </a:solidFill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endParaRPr sz="1000" b="0" i="0" u="none" strike="noStrike" cap="none" dirty="0">
              <a:solidFill>
                <a:srgbClr val="000000"/>
              </a:solidFill>
              <a:ea typeface="Tahoma"/>
              <a:cs typeface="Tahoma"/>
              <a:sym typeface="Tahom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lang="en-US" sz="2200" b="0" i="0" u="none" strike="noStrike" cap="none" dirty="0">
                <a:solidFill>
                  <a:srgbClr val="000000"/>
                </a:solidFill>
                <a:ea typeface="Tahoma"/>
                <a:cs typeface="Tahoma"/>
                <a:sym typeface="Tahoma"/>
              </a:rPr>
              <a:t>Connectivity definitions</a:t>
            </a:r>
            <a:endParaRPr sz="2200" b="0" i="0" u="none" strike="noStrike" cap="none" dirty="0">
              <a:solidFill>
                <a:srgbClr val="000000"/>
              </a:solidFill>
              <a:ea typeface="Arial"/>
              <a:cs typeface="Arial"/>
              <a:sym typeface="Arial"/>
            </a:endParaRPr>
          </a:p>
        </p:txBody>
      </p:sp>
      <p:cxnSp>
        <p:nvCxnSpPr>
          <p:cNvPr id="126" name="Google Shape;202;p26"/>
          <p:cNvCxnSpPr/>
          <p:nvPr/>
        </p:nvCxnSpPr>
        <p:spPr>
          <a:xfrm>
            <a:off x="14187687" y="29972526"/>
            <a:ext cx="1007764" cy="0"/>
          </a:xfrm>
          <a:prstGeom prst="straightConnector1">
            <a:avLst/>
          </a:prstGeom>
          <a:noFill/>
          <a:ln w="57150" cap="flat" cmpd="sng">
            <a:solidFill>
              <a:schemeClr val="accent6">
                <a:lumMod val="50000"/>
              </a:schemeClr>
            </a:solidFill>
            <a:prstDash val="solid"/>
            <a:round/>
            <a:headEnd type="none" w="sm" len="sm"/>
            <a:tailEnd type="stealth" w="med" len="med"/>
          </a:ln>
        </p:spPr>
      </p:cxnSp>
      <p:cxnSp>
        <p:nvCxnSpPr>
          <p:cNvPr id="127" name="Google Shape;203;p26"/>
          <p:cNvCxnSpPr/>
          <p:nvPr/>
        </p:nvCxnSpPr>
        <p:spPr>
          <a:xfrm>
            <a:off x="5801310" y="29972526"/>
            <a:ext cx="708147" cy="0"/>
          </a:xfrm>
          <a:prstGeom prst="straightConnector1">
            <a:avLst/>
          </a:prstGeom>
          <a:noFill/>
          <a:ln w="57150" cap="flat" cmpd="sng">
            <a:solidFill>
              <a:schemeClr val="accent6">
                <a:lumMod val="50000"/>
              </a:schemeClr>
            </a:solidFill>
            <a:prstDash val="solid"/>
            <a:round/>
            <a:headEnd type="none" w="sm" len="sm"/>
            <a:tailEnd type="stealth" w="med" len="med"/>
          </a:ln>
        </p:spPr>
      </p:cxnSp>
      <p:cxnSp>
        <p:nvCxnSpPr>
          <p:cNvPr id="128" name="Google Shape;204;p26"/>
          <p:cNvCxnSpPr/>
          <p:nvPr/>
        </p:nvCxnSpPr>
        <p:spPr>
          <a:xfrm>
            <a:off x="9708629" y="27519016"/>
            <a:ext cx="0" cy="1068736"/>
          </a:xfrm>
          <a:prstGeom prst="straightConnector1">
            <a:avLst/>
          </a:prstGeom>
          <a:noFill/>
          <a:ln w="57150" cap="flat" cmpd="sng">
            <a:solidFill>
              <a:schemeClr val="accent6">
                <a:lumMod val="50000"/>
              </a:schemeClr>
            </a:solidFill>
            <a:prstDash val="solid"/>
            <a:round/>
            <a:headEnd type="none" w="sm" len="sm"/>
            <a:tailEnd type="stealth" w="med" len="med"/>
          </a:ln>
        </p:spPr>
      </p:cxnSp>
      <p:cxnSp>
        <p:nvCxnSpPr>
          <p:cNvPr id="129" name="Google Shape;205;p26"/>
          <p:cNvCxnSpPr/>
          <p:nvPr/>
        </p:nvCxnSpPr>
        <p:spPr>
          <a:xfrm>
            <a:off x="11905010" y="27511690"/>
            <a:ext cx="0" cy="1076062"/>
          </a:xfrm>
          <a:prstGeom prst="straightConnector1">
            <a:avLst/>
          </a:prstGeom>
          <a:noFill/>
          <a:ln w="57150" cap="flat" cmpd="sng">
            <a:solidFill>
              <a:schemeClr val="accent6">
                <a:lumMod val="50000"/>
              </a:schemeClr>
            </a:solidFill>
            <a:prstDash val="solid"/>
            <a:round/>
            <a:headEnd type="none" w="sm" len="sm"/>
            <a:tailEnd type="stealth" w="med" len="med"/>
          </a:ln>
        </p:spPr>
      </p:cxnSp>
      <p:cxnSp>
        <p:nvCxnSpPr>
          <p:cNvPr id="130" name="Google Shape;206;p26"/>
          <p:cNvCxnSpPr/>
          <p:nvPr/>
        </p:nvCxnSpPr>
        <p:spPr>
          <a:xfrm>
            <a:off x="13941188" y="27568478"/>
            <a:ext cx="898" cy="1032921"/>
          </a:xfrm>
          <a:prstGeom prst="straightConnector1">
            <a:avLst/>
          </a:prstGeom>
          <a:noFill/>
          <a:ln w="57150" cap="flat" cmpd="sng">
            <a:solidFill>
              <a:schemeClr val="accent6">
                <a:lumMod val="50000"/>
              </a:schemeClr>
            </a:solidFill>
            <a:prstDash val="solid"/>
            <a:round/>
            <a:headEnd type="none" w="sm" len="sm"/>
            <a:tailEnd type="stealth" w="med" len="med"/>
          </a:ln>
        </p:spPr>
      </p:cxnSp>
      <p:cxnSp>
        <p:nvCxnSpPr>
          <p:cNvPr id="132" name="Google Shape;208;p26"/>
          <p:cNvCxnSpPr/>
          <p:nvPr/>
        </p:nvCxnSpPr>
        <p:spPr>
          <a:xfrm>
            <a:off x="8942231" y="29972526"/>
            <a:ext cx="515290" cy="0"/>
          </a:xfrm>
          <a:prstGeom prst="bentConnector3">
            <a:avLst>
              <a:gd name="adj1" fmla="val 5800"/>
            </a:avLst>
          </a:prstGeom>
          <a:noFill/>
          <a:ln w="57150" cap="flat" cmpd="sng">
            <a:solidFill>
              <a:schemeClr val="accent6">
                <a:lumMod val="50000"/>
              </a:schemeClr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133" name="Google Shape;209;p26"/>
          <p:cNvSpPr txBox="1"/>
          <p:nvPr/>
        </p:nvSpPr>
        <p:spPr>
          <a:xfrm>
            <a:off x="3290920" y="25843388"/>
            <a:ext cx="2871332" cy="1912195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7058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2800" b="0" i="0" u="none" strike="noStrike" cap="none" dirty="0" smtClean="0">
                <a:solidFill>
                  <a:schemeClr val="accent6">
                    <a:lumMod val="50000"/>
                  </a:schemeClr>
                </a:solidFill>
                <a:ea typeface="Arial"/>
                <a:cs typeface="Arial"/>
                <a:sym typeface="Arial"/>
              </a:rPr>
              <a:t>Input:</a:t>
            </a:r>
            <a:br>
              <a:rPr lang="en-US" sz="2800" b="0" i="0" u="none" strike="noStrike" cap="none" dirty="0" smtClean="0">
                <a:solidFill>
                  <a:schemeClr val="accent6">
                    <a:lumMod val="50000"/>
                  </a:schemeClr>
                </a:solidFill>
                <a:ea typeface="Arial"/>
                <a:cs typeface="Arial"/>
                <a:sym typeface="Arial"/>
              </a:rPr>
            </a:br>
            <a:r>
              <a:rPr lang="en-US" sz="2800" b="0" i="0" u="none" strike="noStrike" cap="none" dirty="0" smtClean="0">
                <a:solidFill>
                  <a:schemeClr val="accent6">
                    <a:lumMod val="50000"/>
                  </a:schemeClr>
                </a:solidFill>
                <a:ea typeface="Arial"/>
                <a:cs typeface="Arial"/>
                <a:sym typeface="Arial"/>
              </a:rPr>
              <a:t>editable </a:t>
            </a:r>
            <a:r>
              <a:rPr lang="en-US" sz="2800" b="0" i="0" u="none" strike="noStrike" cap="none" dirty="0">
                <a:solidFill>
                  <a:schemeClr val="accent6">
                    <a:lumMod val="50000"/>
                  </a:schemeClr>
                </a:solidFill>
                <a:ea typeface="Arial"/>
                <a:cs typeface="Arial"/>
                <a:sym typeface="Arial"/>
              </a:rPr>
              <a:t>by user</a:t>
            </a:r>
            <a:endParaRPr sz="2800" b="0" i="0" u="none" strike="noStrike" cap="none" dirty="0">
              <a:solidFill>
                <a:schemeClr val="accent6">
                  <a:lumMod val="50000"/>
                </a:schemeClr>
              </a:solidFill>
              <a:ea typeface="Arial"/>
              <a:cs typeface="Arial"/>
              <a:sym typeface="Arial"/>
            </a:endParaRPr>
          </a:p>
        </p:txBody>
      </p:sp>
      <p:sp>
        <p:nvSpPr>
          <p:cNvPr id="134" name="Google Shape;210;p26"/>
          <p:cNvSpPr txBox="1"/>
          <p:nvPr/>
        </p:nvSpPr>
        <p:spPr>
          <a:xfrm>
            <a:off x="15213641" y="25843388"/>
            <a:ext cx="2871332" cy="1912195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7058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2800" b="0" i="0" u="none" strike="noStrike" cap="none" dirty="0" smtClean="0">
                <a:solidFill>
                  <a:schemeClr val="accent6">
                    <a:lumMod val="50000"/>
                  </a:schemeClr>
                </a:solidFill>
                <a:ea typeface="Arial"/>
                <a:cs typeface="Arial"/>
                <a:sym typeface="Arial"/>
              </a:rPr>
              <a:t>Input:</a:t>
            </a:r>
            <a:br>
              <a:rPr lang="en-US" sz="2800" b="0" i="0" u="none" strike="noStrike" cap="none" dirty="0" smtClean="0">
                <a:solidFill>
                  <a:schemeClr val="accent6">
                    <a:lumMod val="50000"/>
                  </a:schemeClr>
                </a:solidFill>
                <a:ea typeface="Arial"/>
                <a:cs typeface="Arial"/>
                <a:sym typeface="Arial"/>
              </a:rPr>
            </a:br>
            <a:r>
              <a:rPr lang="en-US" sz="2800" b="0" i="0" u="none" strike="noStrike" cap="none" dirty="0" smtClean="0">
                <a:solidFill>
                  <a:schemeClr val="accent6">
                    <a:lumMod val="50000"/>
                  </a:schemeClr>
                </a:solidFill>
                <a:ea typeface="Arial"/>
                <a:cs typeface="Arial"/>
                <a:sym typeface="Arial"/>
              </a:rPr>
              <a:t>technology </a:t>
            </a:r>
            <a:r>
              <a:rPr lang="en-US" sz="2800" b="0" i="0" u="none" strike="noStrike" cap="none" dirty="0">
                <a:solidFill>
                  <a:schemeClr val="accent6">
                    <a:lumMod val="50000"/>
                  </a:schemeClr>
                </a:solidFill>
                <a:ea typeface="Arial"/>
                <a:cs typeface="Arial"/>
                <a:sym typeface="Arial"/>
              </a:rPr>
              <a:t>files provided to user</a:t>
            </a:r>
            <a:endParaRPr sz="2800" b="0" i="0" u="none" strike="noStrike" cap="none" dirty="0">
              <a:solidFill>
                <a:schemeClr val="accent6">
                  <a:lumMod val="50000"/>
                </a:schemeClr>
              </a:solidFill>
              <a:ea typeface="Arial"/>
              <a:cs typeface="Arial"/>
              <a:sym typeface="Arial"/>
            </a:endParaRPr>
          </a:p>
        </p:txBody>
      </p:sp>
      <p:sp>
        <p:nvSpPr>
          <p:cNvPr id="135" name="Google Shape;211;p26"/>
          <p:cNvSpPr txBox="1"/>
          <p:nvPr/>
        </p:nvSpPr>
        <p:spPr>
          <a:xfrm>
            <a:off x="2370263" y="29387526"/>
            <a:ext cx="1503909" cy="96815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7058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2800" b="0" i="0" u="none" strike="noStrike" cap="none" dirty="0" smtClean="0">
                <a:solidFill>
                  <a:schemeClr val="accent6">
                    <a:lumMod val="50000"/>
                  </a:schemeClr>
                </a:solidFill>
                <a:ea typeface="Arial"/>
                <a:cs typeface="Arial"/>
                <a:sym typeface="Arial"/>
              </a:rPr>
              <a:t>input:</a:t>
            </a:r>
            <a:br>
              <a:rPr lang="en-US" sz="2800" b="0" i="0" u="none" strike="noStrike" cap="none" dirty="0" smtClean="0">
                <a:solidFill>
                  <a:schemeClr val="accent6">
                    <a:lumMod val="50000"/>
                  </a:schemeClr>
                </a:solidFill>
                <a:ea typeface="Arial"/>
                <a:cs typeface="Arial"/>
                <a:sym typeface="Arial"/>
              </a:rPr>
            </a:br>
            <a:r>
              <a:rPr lang="en-US" sz="2800" b="0" i="0" u="none" strike="noStrike" cap="none" dirty="0" smtClean="0">
                <a:solidFill>
                  <a:schemeClr val="accent6">
                    <a:lumMod val="50000"/>
                  </a:schemeClr>
                </a:solidFill>
                <a:ea typeface="Arial"/>
                <a:cs typeface="Arial"/>
                <a:sym typeface="Arial"/>
              </a:rPr>
              <a:t>input </a:t>
            </a:r>
            <a:r>
              <a:rPr lang="en-US" sz="2800" b="0" i="0" u="none" strike="noStrike" cap="none" dirty="0">
                <a:solidFill>
                  <a:schemeClr val="accent6">
                    <a:lumMod val="50000"/>
                  </a:schemeClr>
                </a:solidFill>
                <a:ea typeface="Arial"/>
                <a:cs typeface="Arial"/>
                <a:sym typeface="Arial"/>
              </a:rPr>
              <a:t>DB</a:t>
            </a:r>
            <a:endParaRPr sz="2800" b="0" i="0" u="none" strike="noStrike" cap="none" dirty="0">
              <a:solidFill>
                <a:schemeClr val="accent6">
                  <a:lumMod val="50000"/>
                </a:schemeClr>
              </a:solidFill>
              <a:ea typeface="Arial"/>
              <a:cs typeface="Arial"/>
              <a:sym typeface="Arial"/>
            </a:endParaRPr>
          </a:p>
        </p:txBody>
      </p:sp>
      <p:cxnSp>
        <p:nvCxnSpPr>
          <p:cNvPr id="142" name="Google Shape;215;p26"/>
          <p:cNvCxnSpPr/>
          <p:nvPr/>
        </p:nvCxnSpPr>
        <p:spPr>
          <a:xfrm>
            <a:off x="7213219" y="27896054"/>
            <a:ext cx="5728" cy="691698"/>
          </a:xfrm>
          <a:prstGeom prst="straightConnector1">
            <a:avLst/>
          </a:prstGeom>
          <a:noFill/>
          <a:ln w="57150" cap="flat" cmpd="sng">
            <a:solidFill>
              <a:schemeClr val="accent6">
                <a:lumMod val="50000"/>
              </a:schemeClr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112" name="Google Shape;173;p26"/>
          <p:cNvSpPr/>
          <p:nvPr/>
        </p:nvSpPr>
        <p:spPr>
          <a:xfrm>
            <a:off x="712795" y="24145228"/>
            <a:ext cx="18872256" cy="9661746"/>
          </a:xfrm>
          <a:prstGeom prst="ellipse">
            <a:avLst/>
          </a:prstGeom>
          <a:noFill/>
          <a:ln w="50800" cap="flat" cmpd="sng">
            <a:solidFill>
              <a:srgbClr val="C4C5C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113" name="Google Shape;216;p26"/>
          <p:cNvCxnSpPr/>
          <p:nvPr/>
        </p:nvCxnSpPr>
        <p:spPr>
          <a:xfrm>
            <a:off x="11534651" y="29971147"/>
            <a:ext cx="575514" cy="2761"/>
          </a:xfrm>
          <a:prstGeom prst="straightConnector1">
            <a:avLst/>
          </a:prstGeom>
          <a:noFill/>
          <a:ln w="57150" cap="flat" cmpd="sng">
            <a:solidFill>
              <a:schemeClr val="accent6">
                <a:lumMod val="50000"/>
              </a:schemeClr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121" name="Google Shape;197;p26"/>
          <p:cNvSpPr/>
          <p:nvPr/>
        </p:nvSpPr>
        <p:spPr>
          <a:xfrm>
            <a:off x="15205891" y="31270608"/>
            <a:ext cx="1914864" cy="1044445"/>
          </a:xfrm>
          <a:prstGeom prst="flowChartDocument">
            <a:avLst/>
          </a:prstGeom>
          <a:solidFill>
            <a:srgbClr val="E4DCF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>
            <a:outerShdw blurRad="76200" sy="23000" kx="-120009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2600" b="0" i="0" u="none" strike="noStrike" cap="none" dirty="0">
                <a:solidFill>
                  <a:srgbClr val="000000"/>
                </a:solidFill>
                <a:ea typeface="Tahoma"/>
                <a:cs typeface="Tahoma"/>
                <a:sym typeface="Tahoma"/>
              </a:rPr>
              <a:t>DRC run for validation</a:t>
            </a:r>
            <a:endParaRPr sz="2600" b="0" i="0" u="none" strike="noStrike" cap="none" dirty="0">
              <a:solidFill>
                <a:srgbClr val="000000"/>
              </a:solidFill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15783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AC-Green-Wide Cen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POSTER_DACDT19_IR-drop-EM-fails-PowerVia_v6</Template>
  <TotalTime>68</TotalTime>
  <Words>472</Words>
  <Application>Microsoft Office PowerPoint</Application>
  <PresentationFormat>Custom</PresentationFormat>
  <Paragraphs>105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Tahoma</vt:lpstr>
      <vt:lpstr>Trebuchet MS</vt:lpstr>
      <vt:lpstr>Wingdings</vt:lpstr>
      <vt:lpstr>DAC-Green-Wide Center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Stalnaker, Shelly</dc:creator>
  <cp:lastModifiedBy>Stalnaker, Shelly</cp:lastModifiedBy>
  <cp:revision>16</cp:revision>
  <dcterms:created xsi:type="dcterms:W3CDTF">2012-02-10T00:16:25Z</dcterms:created>
  <dcterms:modified xsi:type="dcterms:W3CDTF">2019-05-21T20:48:58Z</dcterms:modified>
</cp:coreProperties>
</file>